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71" r:id="rId2"/>
    <p:sldId id="256" r:id="rId3"/>
    <p:sldId id="268" r:id="rId4"/>
    <p:sldId id="263" r:id="rId5"/>
    <p:sldId id="266" r:id="rId6"/>
    <p:sldId id="270" r:id="rId7"/>
    <p:sldId id="267" r:id="rId8"/>
    <p:sldId id="262"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87" autoAdjust="0"/>
  </p:normalViewPr>
  <p:slideViewPr>
    <p:cSldViewPr snapToGrid="0">
      <p:cViewPr varScale="1">
        <p:scale>
          <a:sx n="63" d="100"/>
          <a:sy n="63" d="100"/>
        </p:scale>
        <p:origin x="732" y="5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6/28/2022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6/28/2022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6/28/2022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2291599"/>
            <a:ext cx="10515600" cy="1557307"/>
          </a:xfrm>
        </p:spPr>
        <p:txBody>
          <a:bodyPr>
            <a:noAutofit/>
          </a:bodyPr>
          <a:lstStyle/>
          <a:p>
            <a:pPr algn="ctr"/>
            <a:r>
              <a:rPr lang="en-US" sz="3200" b="1" dirty="0">
                <a:latin typeface="Times New Roman" panose="02020603050405020304" pitchFamily="18" charset="0"/>
                <a:cs typeface="Times New Roman" panose="02020603050405020304" pitchFamily="18" charset="0"/>
              </a:rPr>
              <a:t>INTERNSHIP REVIEW(20CSE83A)</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Academic Year (20</a:t>
            </a:r>
            <a:r>
              <a:rPr lang="en-IN" altLang="en-US" sz="3200" b="1" dirty="0">
                <a:latin typeface="Times New Roman" panose="02020603050405020304" pitchFamily="18" charset="0"/>
                <a:cs typeface="Times New Roman" panose="02020603050405020304" pitchFamily="18" charset="0"/>
              </a:rPr>
              <a:t>2</a:t>
            </a:r>
            <a:r>
              <a:rPr lang="en-US" sz="3200" b="1" dirty="0">
                <a:latin typeface="Times New Roman" panose="02020603050405020304" pitchFamily="18" charset="0"/>
                <a:cs typeface="Times New Roman" panose="02020603050405020304" pitchFamily="18" charset="0"/>
              </a:rPr>
              <a:t>1-22) </a:t>
            </a:r>
            <a:br>
              <a:rPr lang="en-US" sz="3200" b="1" dirty="0">
                <a:latin typeface="Times New Roman" panose="02020603050405020304" pitchFamily="18" charset="0"/>
                <a:cs typeface="Times New Roman" panose="02020603050405020304" pitchFamily="18" charset="0"/>
              </a:rPr>
            </a:br>
            <a:r>
              <a:rPr lang="en-US" sz="3200" b="1" dirty="0">
                <a:solidFill>
                  <a:srgbClr val="C00000"/>
                </a:solidFill>
                <a:latin typeface="Times New Roman" panose="02020603050405020304" pitchFamily="18" charset="0"/>
                <a:cs typeface="Times New Roman" panose="02020603050405020304" pitchFamily="18" charset="0"/>
              </a:rPr>
              <a:t>Computer vision beyond OCR </a:t>
            </a:r>
            <a:endParaRPr lang="en-US" altLang="en-IN" sz="3200" b="1" dirty="0">
              <a:solidFill>
                <a:srgbClr val="C00000"/>
              </a:solidFill>
              <a:latin typeface="Times New Roman" panose="02020603050405020304" pitchFamily="18" charset="0"/>
              <a:cs typeface="Times New Roman" panose="02020603050405020304" pitchFamily="18" charset="0"/>
            </a:endParaRPr>
          </a:p>
        </p:txBody>
      </p:sp>
      <p:sp>
        <p:nvSpPr>
          <p:cNvPr id="7" name="Content Placeholder 6"/>
          <p:cNvSpPr txBox="1"/>
          <p:nvPr/>
        </p:nvSpPr>
        <p:spPr>
          <a:xfrm>
            <a:off x="7711441" y="4318000"/>
            <a:ext cx="5828968" cy="19410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Reviewer </a:t>
            </a:r>
          </a:p>
          <a:p>
            <a:pPr marL="0" indent="0">
              <a:buNone/>
            </a:pPr>
            <a:r>
              <a:rPr lang="en-US" b="1" dirty="0" err="1">
                <a:latin typeface="Times New Roman" panose="02020603050405020304" pitchFamily="18" charset="0"/>
                <a:cs typeface="Times New Roman" panose="02020603050405020304" pitchFamily="18" charset="0"/>
              </a:rPr>
              <a:t>Ms</a:t>
            </a:r>
            <a:r>
              <a:rPr lang="en-IN" altLang="en-US" b="1" dirty="0">
                <a:latin typeface="Times New Roman" panose="02020603050405020304" pitchFamily="18" charset="0"/>
                <a:cs typeface="Times New Roman" panose="02020603050405020304" pitchFamily="18" charset="0"/>
              </a:rPr>
              <a:t>. Rachana</a:t>
            </a:r>
            <a:r>
              <a:rPr lang="en-US" b="1" dirty="0">
                <a:latin typeface="Times New Roman" panose="02020603050405020304" pitchFamily="18" charset="0"/>
                <a:cs typeface="Times New Roman" panose="02020603050405020304" pitchFamily="18" charset="0"/>
              </a:rPr>
              <a:t> </a:t>
            </a:r>
            <a:r>
              <a:rPr lang="en-IN" altLang="en-US" b="1" dirty="0">
                <a:latin typeface="Times New Roman" panose="02020603050405020304" pitchFamily="18" charset="0"/>
                <a:cs typeface="Times New Roman" panose="02020603050405020304" pitchFamily="18" charset="0"/>
              </a:rPr>
              <a:t>M</a:t>
            </a:r>
            <a:r>
              <a:rPr lang="en-US" b="1" dirty="0" err="1">
                <a:latin typeface="Times New Roman" panose="02020603050405020304" pitchFamily="18" charset="0"/>
                <a:cs typeface="Times New Roman" panose="02020603050405020304" pitchFamily="18" charset="0"/>
              </a:rPr>
              <a:t>a'am</a:t>
            </a:r>
            <a:r>
              <a:rPr lang="en-US" b="1" dirty="0">
                <a:latin typeface="Times New Roman" panose="02020603050405020304" pitchFamily="18" charset="0"/>
                <a:cs typeface="Times New Roman" panose="02020603050405020304" pitchFamily="18" charset="0"/>
              </a:rPr>
              <a:t> </a:t>
            </a:r>
          </a:p>
          <a:p>
            <a:pPr marL="0" indent="0">
              <a:buNone/>
            </a:pPr>
            <a:r>
              <a:rPr lang="en-US" b="1" dirty="0">
                <a:latin typeface="Times New Roman" panose="02020603050405020304" pitchFamily="18" charset="0"/>
                <a:cs typeface="Times New Roman" panose="02020603050405020304" pitchFamily="18" charset="0"/>
              </a:rPr>
              <a:t>Senior Associate Professor </a:t>
            </a:r>
          </a:p>
          <a:p>
            <a:pPr marL="0" indent="0">
              <a:buNone/>
            </a:pPr>
            <a:r>
              <a:rPr lang="en-US" b="1" dirty="0">
                <a:latin typeface="Times New Roman" panose="02020603050405020304" pitchFamily="18" charset="0"/>
                <a:cs typeface="Times New Roman" panose="02020603050405020304" pitchFamily="18" charset="0"/>
              </a:rPr>
              <a:t>Dept. of CSE, NHCE</a:t>
            </a:r>
          </a:p>
          <a:p>
            <a:pPr marL="0" indent="0">
              <a:buFont typeface="Arial" panose="020B0604020202020204" pitchFamily="34" charset="0"/>
              <a:buNone/>
            </a:pPr>
            <a:endParaRPr lang="en-US" sz="24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24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srcRect r="23104"/>
          <a:stretch>
            <a:fillRect/>
          </a:stretch>
        </p:blipFill>
        <p:spPr>
          <a:xfrm>
            <a:off x="1104131" y="510209"/>
            <a:ext cx="9983738" cy="1639211"/>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186658656"/>
              </p:ext>
            </p:extLst>
          </p:nvPr>
        </p:nvGraphicFramePr>
        <p:xfrm>
          <a:off x="1060174" y="4134678"/>
          <a:ext cx="4518991" cy="2213113"/>
        </p:xfrm>
        <a:graphic>
          <a:graphicData uri="http://schemas.openxmlformats.org/drawingml/2006/table">
            <a:tbl>
              <a:tblPr/>
              <a:tblGrid>
                <a:gridCol w="4518991">
                  <a:extLst>
                    <a:ext uri="{9D8B030D-6E8A-4147-A177-3AD203B41FA5}">
                      <a16:colId xmlns:a16="http://schemas.microsoft.com/office/drawing/2014/main" val="20000"/>
                    </a:ext>
                  </a:extLst>
                </a:gridCol>
              </a:tblGrid>
              <a:tr h="2213113">
                <a:tc>
                  <a:txBody>
                    <a:bodyPr/>
                    <a:lstStyle/>
                    <a:p>
                      <a:endParaRPr lang="en-US" sz="2400" b="1" dirty="0"/>
                    </a:p>
                    <a:p>
                      <a:r>
                        <a:rPr lang="en-US" sz="2400" b="1" dirty="0"/>
                        <a:t>BY:</a:t>
                      </a:r>
                    </a:p>
                    <a:p>
                      <a:r>
                        <a:rPr lang="en-US" sz="2400" b="1" dirty="0"/>
                        <a:t>NAME: BHARGAVI P</a:t>
                      </a:r>
                      <a:endParaRPr lang="en-IN" sz="2400" b="1" dirty="0"/>
                    </a:p>
                    <a:p>
                      <a:r>
                        <a:rPr lang="en-US" sz="2400" b="1" dirty="0"/>
                        <a:t>USN: 1NH18CS735</a:t>
                      </a:r>
                    </a:p>
                    <a:p>
                      <a:r>
                        <a:rPr lang="en-US" sz="2400" b="1" dirty="0"/>
                        <a:t>SEM/SEC: 8</a:t>
                      </a:r>
                      <a:r>
                        <a:rPr lang="en-US" sz="2400" b="1" baseline="30000" dirty="0"/>
                        <a:t>Th</a:t>
                      </a:r>
                      <a:r>
                        <a:rPr lang="en-US" sz="2400" b="1" dirty="0"/>
                        <a:t>/ D</a:t>
                      </a:r>
                    </a:p>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jpeg"/>
          <p:cNvPicPr>
            <a:picLocks noGrp="1" noChangeAspect="1"/>
          </p:cNvPicPr>
          <p:nvPr>
            <p:ph idx="1"/>
          </p:nvPr>
        </p:nvPicPr>
        <p:blipFill>
          <a:blip r:embed="rId2" cstate="print"/>
          <a:stretch>
            <a:fillRect/>
          </a:stretch>
        </p:blipFill>
        <p:spPr>
          <a:xfrm>
            <a:off x="1581374" y="530294"/>
            <a:ext cx="9029252" cy="5076825"/>
          </a:xfrm>
          <a:prstGeom prst="rect">
            <a:avLst/>
          </a:prstGeom>
        </p:spPr>
      </p:pic>
      <p:graphicFrame>
        <p:nvGraphicFramePr>
          <p:cNvPr id="5" name="Table 4"/>
          <p:cNvGraphicFramePr>
            <a:graphicFrameLocks noGrp="1"/>
          </p:cNvGraphicFramePr>
          <p:nvPr/>
        </p:nvGraphicFramePr>
        <p:xfrm>
          <a:off x="4373217" y="5897217"/>
          <a:ext cx="3180522" cy="503583"/>
        </p:xfrm>
        <a:graphic>
          <a:graphicData uri="http://schemas.openxmlformats.org/drawingml/2006/table">
            <a:tbl>
              <a:tblPr/>
              <a:tblGrid>
                <a:gridCol w="3180522">
                  <a:extLst>
                    <a:ext uri="{9D8B030D-6E8A-4147-A177-3AD203B41FA5}">
                      <a16:colId xmlns:a16="http://schemas.microsoft.com/office/drawing/2014/main" val="20000"/>
                    </a:ext>
                  </a:extLst>
                </a:gridCol>
              </a:tblGrid>
              <a:tr h="503583">
                <a:tc>
                  <a:txBody>
                    <a:bodyPr/>
                    <a:lstStyle/>
                    <a:p>
                      <a:r>
                        <a:rPr lang="en-US" sz="1800" b="1" kern="1200" dirty="0">
                          <a:solidFill>
                            <a:schemeClr val="tx1"/>
                          </a:solidFill>
                          <a:effectLst/>
                          <a:latin typeface="+mn-lt"/>
                          <a:ea typeface="+mn-ea"/>
                          <a:cs typeface="+mn-cs"/>
                        </a:rPr>
                        <a:t>          MAIN OUTPUT  - 02</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2.jpeg" descr="Screenshot (73)"/>
          <p:cNvPicPr>
            <a:picLocks noGrp="1" noChangeAspect="1"/>
          </p:cNvPicPr>
          <p:nvPr>
            <p:ph idx="1"/>
          </p:nvPr>
        </p:nvPicPr>
        <p:blipFill>
          <a:blip r:embed="rId2" cstate="print"/>
          <a:stretch>
            <a:fillRect/>
          </a:stretch>
        </p:blipFill>
        <p:spPr>
          <a:xfrm>
            <a:off x="838200" y="701726"/>
            <a:ext cx="10515600" cy="5091011"/>
          </a:xfrm>
          <a:prstGeom prst="rect">
            <a:avLst/>
          </a:prstGeom>
        </p:spPr>
      </p:pic>
      <p:graphicFrame>
        <p:nvGraphicFramePr>
          <p:cNvPr id="5" name="Table 4"/>
          <p:cNvGraphicFramePr>
            <a:graphicFrameLocks noGrp="1"/>
          </p:cNvGraphicFramePr>
          <p:nvPr/>
        </p:nvGraphicFramePr>
        <p:xfrm>
          <a:off x="4492487" y="6156274"/>
          <a:ext cx="2729948" cy="450573"/>
        </p:xfrm>
        <a:graphic>
          <a:graphicData uri="http://schemas.openxmlformats.org/drawingml/2006/table">
            <a:tbl>
              <a:tblPr/>
              <a:tblGrid>
                <a:gridCol w="2729948">
                  <a:extLst>
                    <a:ext uri="{9D8B030D-6E8A-4147-A177-3AD203B41FA5}">
                      <a16:colId xmlns:a16="http://schemas.microsoft.com/office/drawing/2014/main" val="20000"/>
                    </a:ext>
                  </a:extLst>
                </a:gridCol>
              </a:tblGrid>
              <a:tr h="450573">
                <a:tc>
                  <a:txBody>
                    <a:bodyPr/>
                    <a:lstStyle/>
                    <a:p>
                      <a:r>
                        <a:rPr lang="en-US" sz="1800" b="1" kern="1200" dirty="0">
                          <a:solidFill>
                            <a:schemeClr val="tx1"/>
                          </a:solidFill>
                          <a:effectLst/>
                          <a:latin typeface="+mn-lt"/>
                          <a:ea typeface="+mn-ea"/>
                          <a:cs typeface="+mn-cs"/>
                        </a:rPr>
                        <a:t>             MAIN PAGE</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3.jpeg" descr="Screenshot (74)"/>
          <p:cNvPicPr>
            <a:picLocks noGrp="1" noChangeAspect="1"/>
          </p:cNvPicPr>
          <p:nvPr>
            <p:ph idx="1"/>
          </p:nvPr>
        </p:nvPicPr>
        <p:blipFill>
          <a:blip r:embed="rId2" cstate="print"/>
          <a:stretch>
            <a:fillRect/>
          </a:stretch>
        </p:blipFill>
        <p:spPr>
          <a:xfrm>
            <a:off x="838200" y="435313"/>
            <a:ext cx="10515600" cy="5316130"/>
          </a:xfrm>
          <a:prstGeom prst="rect">
            <a:avLst/>
          </a:prstGeom>
        </p:spPr>
      </p:pic>
      <p:graphicFrame>
        <p:nvGraphicFramePr>
          <p:cNvPr id="5" name="Table 4"/>
          <p:cNvGraphicFramePr>
            <a:graphicFrameLocks noGrp="1"/>
          </p:cNvGraphicFramePr>
          <p:nvPr/>
        </p:nvGraphicFramePr>
        <p:xfrm>
          <a:off x="4866606" y="5944385"/>
          <a:ext cx="2785403" cy="478302"/>
        </p:xfrm>
        <a:graphic>
          <a:graphicData uri="http://schemas.openxmlformats.org/drawingml/2006/table">
            <a:tbl>
              <a:tblPr/>
              <a:tblGrid>
                <a:gridCol w="2785403">
                  <a:extLst>
                    <a:ext uri="{9D8B030D-6E8A-4147-A177-3AD203B41FA5}">
                      <a16:colId xmlns:a16="http://schemas.microsoft.com/office/drawing/2014/main" val="20000"/>
                    </a:ext>
                  </a:extLst>
                </a:gridCol>
              </a:tblGrid>
              <a:tr h="478302">
                <a:tc>
                  <a:txBody>
                    <a:bodyPr/>
                    <a:lstStyle/>
                    <a:p>
                      <a:r>
                        <a:rPr lang="en-US" b="1" dirty="0"/>
                        <a:t>STORAGE ACCOUNT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4.jpeg" descr="Screenshot (75)"/>
          <p:cNvPicPr>
            <a:picLocks noGrp="1" noChangeAspect="1"/>
          </p:cNvPicPr>
          <p:nvPr>
            <p:ph idx="1"/>
          </p:nvPr>
        </p:nvPicPr>
        <p:blipFill>
          <a:blip r:embed="rId2" cstate="print"/>
          <a:stretch>
            <a:fillRect/>
          </a:stretch>
        </p:blipFill>
        <p:spPr>
          <a:xfrm>
            <a:off x="926797" y="383223"/>
            <a:ext cx="10338406" cy="5104740"/>
          </a:xfrm>
          <a:prstGeom prst="rect">
            <a:avLst/>
          </a:prstGeom>
        </p:spPr>
      </p:pic>
      <p:graphicFrame>
        <p:nvGraphicFramePr>
          <p:cNvPr id="5" name="Table 4"/>
          <p:cNvGraphicFramePr>
            <a:graphicFrameLocks noGrp="1"/>
          </p:cNvGraphicFramePr>
          <p:nvPr/>
        </p:nvGraphicFramePr>
        <p:xfrm>
          <a:off x="5514535" y="5936566"/>
          <a:ext cx="2518117" cy="464234"/>
        </p:xfrm>
        <a:graphic>
          <a:graphicData uri="http://schemas.openxmlformats.org/drawingml/2006/table">
            <a:tbl>
              <a:tblPr/>
              <a:tblGrid>
                <a:gridCol w="2518117">
                  <a:extLst>
                    <a:ext uri="{9D8B030D-6E8A-4147-A177-3AD203B41FA5}">
                      <a16:colId xmlns:a16="http://schemas.microsoft.com/office/drawing/2014/main" val="20000"/>
                    </a:ext>
                  </a:extLst>
                </a:gridCol>
              </a:tblGrid>
              <a:tr h="464234">
                <a:tc>
                  <a:txBody>
                    <a:bodyPr/>
                    <a:lstStyle/>
                    <a:p>
                      <a:r>
                        <a:rPr lang="en-US" b="1" dirty="0"/>
                        <a:t>CONTAINERS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5.jpeg" descr="Screenshot (76)"/>
          <p:cNvPicPr>
            <a:picLocks noGrp="1" noChangeAspect="1"/>
          </p:cNvPicPr>
          <p:nvPr>
            <p:ph idx="1"/>
          </p:nvPr>
        </p:nvPicPr>
        <p:blipFill>
          <a:blip r:embed="rId2" cstate="print"/>
          <a:stretch>
            <a:fillRect/>
          </a:stretch>
        </p:blipFill>
        <p:spPr>
          <a:xfrm>
            <a:off x="975209" y="384175"/>
            <a:ext cx="10241581" cy="5102225"/>
          </a:xfrm>
          <a:prstGeom prst="rect">
            <a:avLst/>
          </a:prstGeom>
        </p:spPr>
      </p:pic>
      <p:graphicFrame>
        <p:nvGraphicFramePr>
          <p:cNvPr id="5" name="Table 4"/>
          <p:cNvGraphicFramePr>
            <a:graphicFrameLocks noGrp="1"/>
          </p:cNvGraphicFramePr>
          <p:nvPr/>
        </p:nvGraphicFramePr>
        <p:xfrm>
          <a:off x="4757530" y="5777948"/>
          <a:ext cx="2822713" cy="516835"/>
        </p:xfrm>
        <a:graphic>
          <a:graphicData uri="http://schemas.openxmlformats.org/drawingml/2006/table">
            <a:tbl>
              <a:tblPr/>
              <a:tblGrid>
                <a:gridCol w="2822713">
                  <a:extLst>
                    <a:ext uri="{9D8B030D-6E8A-4147-A177-3AD203B41FA5}">
                      <a16:colId xmlns:a16="http://schemas.microsoft.com/office/drawing/2014/main" val="20000"/>
                    </a:ext>
                  </a:extLst>
                </a:gridCol>
              </a:tblGrid>
              <a:tr h="516835">
                <a:tc>
                  <a:txBody>
                    <a:bodyPr/>
                    <a:lstStyle/>
                    <a:p>
                      <a:r>
                        <a:rPr lang="en-US" b="1" dirty="0"/>
                        <a:t>    SAMPLE MODULES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7.jpeg" descr="Screenshot (78)"/>
          <p:cNvPicPr>
            <a:picLocks noGrp="1" noChangeAspect="1"/>
          </p:cNvPicPr>
          <p:nvPr>
            <p:ph idx="1"/>
          </p:nvPr>
        </p:nvPicPr>
        <p:blipFill>
          <a:blip r:embed="rId2" cstate="print"/>
          <a:stretch>
            <a:fillRect/>
          </a:stretch>
        </p:blipFill>
        <p:spPr>
          <a:xfrm>
            <a:off x="933661" y="371475"/>
            <a:ext cx="10324678" cy="5167934"/>
          </a:xfrm>
          <a:prstGeom prst="rect">
            <a:avLst/>
          </a:prstGeom>
        </p:spPr>
      </p:pic>
      <p:graphicFrame>
        <p:nvGraphicFramePr>
          <p:cNvPr id="5" name="Table 4"/>
          <p:cNvGraphicFramePr>
            <a:graphicFrameLocks noGrp="1"/>
          </p:cNvGraphicFramePr>
          <p:nvPr/>
        </p:nvGraphicFramePr>
        <p:xfrm>
          <a:off x="4651512" y="5857461"/>
          <a:ext cx="3432313" cy="629064"/>
        </p:xfrm>
        <a:graphic>
          <a:graphicData uri="http://schemas.openxmlformats.org/drawingml/2006/table">
            <a:tbl>
              <a:tblPr/>
              <a:tblGrid>
                <a:gridCol w="3432313">
                  <a:extLst>
                    <a:ext uri="{9D8B030D-6E8A-4147-A177-3AD203B41FA5}">
                      <a16:colId xmlns:a16="http://schemas.microsoft.com/office/drawing/2014/main" val="20000"/>
                    </a:ext>
                  </a:extLst>
                </a:gridCol>
              </a:tblGrid>
              <a:tr h="629064">
                <a:tc>
                  <a:txBody>
                    <a:bodyPr/>
                    <a:lstStyle/>
                    <a:p>
                      <a:r>
                        <a:rPr lang="en-US" b="1" dirty="0"/>
                        <a:t>FORM RECOGNIZER CONNECTOR</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9.jpeg" descr="Screenshot (80)"/>
          <p:cNvPicPr>
            <a:picLocks noGrp="1" noChangeAspect="1"/>
          </p:cNvPicPr>
          <p:nvPr>
            <p:ph idx="1"/>
          </p:nvPr>
        </p:nvPicPr>
        <p:blipFill>
          <a:blip r:embed="rId2" cstate="print"/>
          <a:stretch>
            <a:fillRect/>
          </a:stretch>
        </p:blipFill>
        <p:spPr>
          <a:xfrm>
            <a:off x="838200" y="551568"/>
            <a:ext cx="10515600" cy="4828815"/>
          </a:xfrm>
          <a:prstGeom prst="rect">
            <a:avLst/>
          </a:prstGeom>
        </p:spPr>
      </p:pic>
      <p:graphicFrame>
        <p:nvGraphicFramePr>
          <p:cNvPr id="5" name="Table 4"/>
          <p:cNvGraphicFramePr>
            <a:graphicFrameLocks noGrp="1"/>
          </p:cNvGraphicFramePr>
          <p:nvPr/>
        </p:nvGraphicFramePr>
        <p:xfrm>
          <a:off x="4757530" y="5883965"/>
          <a:ext cx="3021496" cy="503583"/>
        </p:xfrm>
        <a:graphic>
          <a:graphicData uri="http://schemas.openxmlformats.org/drawingml/2006/table">
            <a:tbl>
              <a:tblPr/>
              <a:tblGrid>
                <a:gridCol w="3021496">
                  <a:extLst>
                    <a:ext uri="{9D8B030D-6E8A-4147-A177-3AD203B41FA5}">
                      <a16:colId xmlns:a16="http://schemas.microsoft.com/office/drawing/2014/main" val="20000"/>
                    </a:ext>
                  </a:extLst>
                </a:gridCol>
              </a:tblGrid>
              <a:tr h="503583">
                <a:tc>
                  <a:txBody>
                    <a:bodyPr/>
                    <a:lstStyle/>
                    <a:p>
                      <a:r>
                        <a:rPr lang="en-US" b="1" dirty="0"/>
                        <a:t>FORM RECOGNIZER STUDIO</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0.jpeg" descr="Screenshot (81)"/>
          <p:cNvPicPr>
            <a:picLocks noGrp="1" noChangeAspect="1"/>
          </p:cNvPicPr>
          <p:nvPr>
            <p:ph idx="1"/>
          </p:nvPr>
        </p:nvPicPr>
        <p:blipFill>
          <a:blip r:embed="rId2" cstate="print"/>
          <a:stretch>
            <a:fillRect/>
          </a:stretch>
        </p:blipFill>
        <p:spPr>
          <a:xfrm>
            <a:off x="838200" y="722327"/>
            <a:ext cx="10515600" cy="4711064"/>
          </a:xfrm>
          <a:prstGeom prst="rect">
            <a:avLst/>
          </a:prstGeom>
        </p:spPr>
      </p:pic>
      <p:graphicFrame>
        <p:nvGraphicFramePr>
          <p:cNvPr id="6" name="Table 5"/>
          <p:cNvGraphicFramePr>
            <a:graphicFrameLocks noGrp="1"/>
          </p:cNvGraphicFramePr>
          <p:nvPr/>
        </p:nvGraphicFramePr>
        <p:xfrm>
          <a:off x="4850296" y="5804452"/>
          <a:ext cx="3313043" cy="490331"/>
        </p:xfrm>
        <a:graphic>
          <a:graphicData uri="http://schemas.openxmlformats.org/drawingml/2006/table">
            <a:tbl>
              <a:tblPr/>
              <a:tblGrid>
                <a:gridCol w="3313043">
                  <a:extLst>
                    <a:ext uri="{9D8B030D-6E8A-4147-A177-3AD203B41FA5}">
                      <a16:colId xmlns:a16="http://schemas.microsoft.com/office/drawing/2014/main" val="20000"/>
                    </a:ext>
                  </a:extLst>
                </a:gridCol>
              </a:tblGrid>
              <a:tr h="490331">
                <a:tc>
                  <a:txBody>
                    <a:bodyPr/>
                    <a:lstStyle/>
                    <a:p>
                      <a:r>
                        <a:rPr lang="en-US" b="1" dirty="0"/>
                        <a:t>LABELING DATA</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1.jpeg" descr="Screenshot (82)"/>
          <p:cNvPicPr>
            <a:picLocks noGrp="1" noChangeAspect="1"/>
          </p:cNvPicPr>
          <p:nvPr>
            <p:ph idx="1"/>
          </p:nvPr>
        </p:nvPicPr>
        <p:blipFill>
          <a:blip r:embed="rId2" cstate="print"/>
          <a:stretch>
            <a:fillRect/>
          </a:stretch>
        </p:blipFill>
        <p:spPr>
          <a:xfrm>
            <a:off x="838200" y="746941"/>
            <a:ext cx="10515600" cy="4739459"/>
          </a:xfrm>
          <a:prstGeom prst="rect">
            <a:avLst/>
          </a:prstGeom>
        </p:spPr>
      </p:pic>
      <p:graphicFrame>
        <p:nvGraphicFramePr>
          <p:cNvPr id="5" name="Table 4"/>
          <p:cNvGraphicFramePr>
            <a:graphicFrameLocks noGrp="1"/>
          </p:cNvGraphicFramePr>
          <p:nvPr/>
        </p:nvGraphicFramePr>
        <p:xfrm>
          <a:off x="5190978" y="5852160"/>
          <a:ext cx="3277773" cy="478302"/>
        </p:xfrm>
        <a:graphic>
          <a:graphicData uri="http://schemas.openxmlformats.org/drawingml/2006/table">
            <a:tbl>
              <a:tblPr/>
              <a:tblGrid>
                <a:gridCol w="3277773">
                  <a:extLst>
                    <a:ext uri="{9D8B030D-6E8A-4147-A177-3AD203B41FA5}">
                      <a16:colId xmlns:a16="http://schemas.microsoft.com/office/drawing/2014/main" val="20000"/>
                    </a:ext>
                  </a:extLst>
                </a:gridCol>
              </a:tblGrid>
              <a:tr h="478302">
                <a:tc>
                  <a:txBody>
                    <a:bodyPr/>
                    <a:lstStyle/>
                    <a:p>
                      <a:r>
                        <a:rPr lang="en-US" b="1" dirty="0"/>
                        <a:t>MODELS</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2.jpeg" descr="Screenshot (83)"/>
          <p:cNvPicPr>
            <a:picLocks noGrp="1" noChangeAspect="1"/>
          </p:cNvPicPr>
          <p:nvPr>
            <p:ph idx="1"/>
          </p:nvPr>
        </p:nvPicPr>
        <p:blipFill>
          <a:blip r:embed="rId2" cstate="print"/>
          <a:stretch>
            <a:fillRect/>
          </a:stretch>
        </p:blipFill>
        <p:spPr>
          <a:xfrm>
            <a:off x="838200" y="700903"/>
            <a:ext cx="10515600" cy="4785497"/>
          </a:xfrm>
          <a:prstGeom prst="rect">
            <a:avLst/>
          </a:prstGeom>
        </p:spPr>
      </p:pic>
      <p:graphicFrame>
        <p:nvGraphicFramePr>
          <p:cNvPr id="5" name="Table 4"/>
          <p:cNvGraphicFramePr>
            <a:graphicFrameLocks noGrp="1"/>
          </p:cNvGraphicFramePr>
          <p:nvPr/>
        </p:nvGraphicFramePr>
        <p:xfrm>
          <a:off x="4628271" y="5866228"/>
          <a:ext cx="3671667" cy="492369"/>
        </p:xfrm>
        <a:graphic>
          <a:graphicData uri="http://schemas.openxmlformats.org/drawingml/2006/table">
            <a:tbl>
              <a:tblPr/>
              <a:tblGrid>
                <a:gridCol w="3671667">
                  <a:extLst>
                    <a:ext uri="{9D8B030D-6E8A-4147-A177-3AD203B41FA5}">
                      <a16:colId xmlns:a16="http://schemas.microsoft.com/office/drawing/2014/main" val="20000"/>
                    </a:ext>
                  </a:extLst>
                </a:gridCol>
              </a:tblGrid>
              <a:tr h="492369">
                <a:tc>
                  <a:txBody>
                    <a:bodyPr/>
                    <a:lstStyle/>
                    <a:p>
                      <a:r>
                        <a:rPr lang="en-US" b="1" dirty="0"/>
                        <a:t>        TEST MODEL</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15524" y="4893239"/>
            <a:ext cx="7646791" cy="1363215"/>
          </a:xfrm>
        </p:spPr>
        <p:txBody>
          <a:bodyPr anchor="t">
            <a:normAutofit/>
          </a:bodyPr>
          <a:lstStyle/>
          <a:p>
            <a:pPr algn="l"/>
            <a:r>
              <a:rPr lang="en-US" sz="2800" b="1" dirty="0">
                <a:latin typeface="Times New Roman" panose="02020603050405020304" pitchFamily="18" charset="0"/>
                <a:cs typeface="Times New Roman" panose="02020603050405020304" pitchFamily="18" charset="0"/>
              </a:rPr>
              <a:t>Computer vision beyond OCR</a:t>
            </a:r>
            <a:endParaRPr lang="en-IN" sz="3000" dirty="0">
              <a:effectLst/>
              <a:latin typeface="Franklin Gothic Book" panose="020B0503020102020204" pitchFamily="34" charset="0"/>
              <a:ea typeface="Calibri" panose="020F0502020204030204" pitchFamily="34" charset="0"/>
              <a:cs typeface="Times New Roman" panose="02020603050405020304" pitchFamily="18" charset="0"/>
            </a:endParaRPr>
          </a:p>
        </p:txBody>
      </p:sp>
      <p:sp>
        <p:nvSpPr>
          <p:cNvPr id="29" name="Freeform: Shape 28"/>
          <p:cNvSpPr>
            <a:spLocks noGrp="1" noRot="1" noChangeAspect="1" noMove="1" noResize="1" noEditPoints="1" noAdjustHandles="1" noChangeArrowheads="1" noChangeShapeType="1" noTextEdit="1"/>
          </p:cNvSpPr>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p:cNvSpPr>
            <a:spLocks noGrp="1" noRot="1" noChangeAspect="1" noMove="1" noResize="1" noEditPoints="1" noAdjustHandles="1" noChangeArrowheads="1" noChangeShapeType="1" noTextEdit="1"/>
          </p:cNvSpPr>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p:cNvSpPr>
            <a:spLocks noGrp="1" noRot="1" noChangeAspect="1" noMove="1" noResize="1" noEditPoints="1" noAdjustHandles="1" noChangeArrowheads="1" noChangeShapeType="1" noTextEdit="1"/>
          </p:cNvSpPr>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p:cNvSpPr>
            <a:spLocks noGrp="1" noRot="1" noChangeAspect="1" noMove="1" noResize="1" noEditPoints="1" noAdjustHandles="1" noChangeArrowheads="1" noChangeShapeType="1" noTextEdit="1"/>
          </p:cNvSpPr>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p:cNvSpPr>
            <a:spLocks noGrp="1" noRot="1" noChangeAspect="1" noMove="1" noResize="1" noEditPoints="1" noAdjustHandles="1" noChangeArrowheads="1" noChangeShapeType="1" noTextEdit="1"/>
          </p:cNvSpPr>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p:cNvSpPr>
            <a:spLocks noGrp="1" noRot="1" noChangeAspect="1" noMove="1" noResize="1" noEditPoints="1" noAdjustHandles="1" noChangeArrowheads="1" noChangeShapeType="1" noTextEdit="1"/>
          </p:cNvSpPr>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Freeform: Shape 40"/>
          <p:cNvSpPr>
            <a:spLocks noGrp="1" noRot="1" noChangeAspect="1" noMove="1" noResize="1" noEditPoints="1" noAdjustHandles="1" noChangeArrowheads="1" noChangeShapeType="1" noTextEdit="1"/>
          </p:cNvSpPr>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p:cNvSpPr>
            <a:spLocks noGrp="1" noRot="1" noChangeAspect="1" noMove="1" noResize="1" noEditPoints="1" noAdjustHandles="1" noChangeArrowheads="1" noChangeShapeType="1" noTextEdit="1"/>
          </p:cNvSpPr>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4658" y="1142617"/>
            <a:ext cx="2260711" cy="2260711"/>
          </a:xfrm>
          <a:prstGeom prst="rect">
            <a:avLst/>
          </a:prstGeom>
        </p:spPr>
      </p:pic>
      <p:pic>
        <p:nvPicPr>
          <p:cNvPr id="6" name="Picture 5"/>
          <p:cNvPicPr>
            <a:picLocks noChangeAspect="1"/>
          </p:cNvPicPr>
          <p:nvPr/>
        </p:nvPicPr>
        <p:blipFill>
          <a:blip r:embed="rId4"/>
          <a:stretch>
            <a:fillRect/>
          </a:stretch>
        </p:blipFill>
        <p:spPr>
          <a:xfrm>
            <a:off x="-20557" y="3780826"/>
            <a:ext cx="3549874" cy="2070760"/>
          </a:xfrm>
          <a:prstGeom prst="rect">
            <a:avLst/>
          </a:prstGeom>
        </p:spPr>
      </p:pic>
      <p:pic>
        <p:nvPicPr>
          <p:cNvPr id="1026" name="Picture 2" descr="Cloud Solutions | Code Cronie"/>
          <p:cNvPicPr>
            <a:picLocks noChangeAspect="1" noChangeArrowheads="1"/>
          </p:cNvPicPr>
          <p:nvPr/>
        </p:nvPicPr>
        <p:blipFill>
          <a:blip r:embed="rId5"/>
          <a:srcRect/>
          <a:stretch>
            <a:fillRect/>
          </a:stretch>
        </p:blipFill>
        <p:spPr bwMode="auto">
          <a:xfrm>
            <a:off x="1764907" y="35664"/>
            <a:ext cx="2550617" cy="18210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Box II - Microsoft Azure - YORAM PONY LTD"/>
          <p:cNvPicPr>
            <a:picLocks noChangeAspect="1" noChangeArrowheads="1"/>
          </p:cNvPicPr>
          <p:nvPr/>
        </p:nvPicPr>
        <p:blipFill>
          <a:blip r:embed="rId6"/>
          <a:srcRect/>
          <a:stretch>
            <a:fillRect/>
          </a:stretch>
        </p:blipFill>
        <p:spPr bwMode="auto">
          <a:xfrm>
            <a:off x="9104806" y="132730"/>
            <a:ext cx="3681239" cy="2454159"/>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1000"/>
                                        <p:tgtEl>
                                          <p:spTgt spid="1032"/>
                                        </p:tgtEl>
                                      </p:cBhvr>
                                    </p:animEffect>
                                    <p:anim calcmode="lin" valueType="num">
                                      <p:cBhvr>
                                        <p:cTn id="28" dur="1000" fill="hold"/>
                                        <p:tgtEl>
                                          <p:spTgt spid="1032"/>
                                        </p:tgtEl>
                                        <p:attrNameLst>
                                          <p:attrName>ppt_x</p:attrName>
                                        </p:attrNameLst>
                                      </p:cBhvr>
                                      <p:tavLst>
                                        <p:tav tm="0">
                                          <p:val>
                                            <p:strVal val="#ppt_x"/>
                                          </p:val>
                                        </p:tav>
                                        <p:tav tm="100000">
                                          <p:val>
                                            <p:strVal val="#ppt_x"/>
                                          </p:val>
                                        </p:tav>
                                      </p:tavLst>
                                    </p:anim>
                                    <p:anim calcmode="lin" valueType="num">
                                      <p:cBhvr>
                                        <p:cTn id="29"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5.jpeg" descr="Screenshot (86)"/>
          <p:cNvPicPr>
            <a:picLocks noGrp="1" noChangeAspect="1"/>
          </p:cNvPicPr>
          <p:nvPr>
            <p:ph idx="1"/>
          </p:nvPr>
        </p:nvPicPr>
        <p:blipFill>
          <a:blip r:embed="rId2" cstate="print"/>
          <a:stretch>
            <a:fillRect/>
          </a:stretch>
        </p:blipFill>
        <p:spPr>
          <a:xfrm>
            <a:off x="838200" y="681059"/>
            <a:ext cx="10515600" cy="4805341"/>
          </a:xfrm>
          <a:prstGeom prst="rect">
            <a:avLst/>
          </a:prstGeom>
        </p:spPr>
      </p:pic>
      <p:graphicFrame>
        <p:nvGraphicFramePr>
          <p:cNvPr id="6" name="Table 5"/>
          <p:cNvGraphicFramePr>
            <a:graphicFrameLocks noGrp="1"/>
          </p:cNvGraphicFramePr>
          <p:nvPr/>
        </p:nvGraphicFramePr>
        <p:xfrm>
          <a:off x="4876800" y="6003235"/>
          <a:ext cx="2478157" cy="384313"/>
        </p:xfrm>
        <a:graphic>
          <a:graphicData uri="http://schemas.openxmlformats.org/drawingml/2006/table">
            <a:tbl>
              <a:tblPr/>
              <a:tblGrid>
                <a:gridCol w="2478157">
                  <a:extLst>
                    <a:ext uri="{9D8B030D-6E8A-4147-A177-3AD203B41FA5}">
                      <a16:colId xmlns:a16="http://schemas.microsoft.com/office/drawing/2014/main" val="20000"/>
                    </a:ext>
                  </a:extLst>
                </a:gridCol>
              </a:tblGrid>
              <a:tr h="384313">
                <a:tc>
                  <a:txBody>
                    <a:bodyPr/>
                    <a:lstStyle/>
                    <a:p>
                      <a:r>
                        <a:rPr lang="en-US" b="1" dirty="0"/>
                        <a:t>             RESULT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450"/>
            <a:ext cx="10515600" cy="1325563"/>
          </a:xfrm>
        </p:spPr>
        <p:txBody>
          <a:bodyPr/>
          <a:lstStyle/>
          <a:p>
            <a:r>
              <a:rPr lang="en-IN" altLang="en-US" dirty="0"/>
              <a:t>           Future work :     </a:t>
            </a:r>
          </a:p>
        </p:txBody>
      </p:sp>
      <p:sp>
        <p:nvSpPr>
          <p:cNvPr id="3" name="Content Placeholder 2"/>
          <p:cNvSpPr>
            <a:spLocks noGrp="1"/>
          </p:cNvSpPr>
          <p:nvPr>
            <p:ph sz="half" idx="1"/>
          </p:nvPr>
        </p:nvSpPr>
        <p:spPr/>
        <p:txBody>
          <a:bodyPr/>
          <a:lstStyle/>
          <a:p>
            <a:r>
              <a:rPr lang="en-IN" altLang="en-US" sz="2000" dirty="0"/>
              <a:t>In the future Work We can add any languages so the for recognizers automatically should recognize the language and extract the data from the document what we have uploaded or stored in the storage. </a:t>
            </a:r>
          </a:p>
          <a:p>
            <a:r>
              <a:rPr lang="en-IN" altLang="en-US" sz="2000" dirty="0"/>
              <a:t>In the future work we can also add barcodes, QRcodes so the form recognizer should extract the barcodes or QRcodes  from the document or any Product Wrapper. </a:t>
            </a:r>
          </a:p>
          <a:p>
            <a:r>
              <a:rPr lang="en-IN" altLang="en-US" sz="2000" dirty="0"/>
              <a:t>So this Process is used to extract large amount of similar data at a time from the given documents. </a:t>
            </a:r>
          </a:p>
          <a:p>
            <a:r>
              <a:rPr lang="en-IN" altLang="en-US" sz="2000" dirty="0"/>
              <a:t>It also shows the accuracy of the document compared to sample documents.   </a:t>
            </a:r>
          </a:p>
          <a:p>
            <a:pPr marL="0" indent="0">
              <a:buNone/>
            </a:pPr>
            <a:endParaRPr lang="en-IN" altLang="en-US" sz="2000" dirty="0"/>
          </a:p>
        </p:txBody>
      </p:sp>
      <p:sp>
        <p:nvSpPr>
          <p:cNvPr id="4" name="Rounded Rectangle 3"/>
          <p:cNvSpPr/>
          <p:nvPr/>
        </p:nvSpPr>
        <p:spPr>
          <a:xfrm>
            <a:off x="905510" y="474980"/>
            <a:ext cx="1280160" cy="1097280"/>
          </a:xfrm>
          <a:prstGeom prst="roundRect">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chocolate wrapper"/>
          <p:cNvPicPr>
            <a:picLocks noGrp="1" noChangeAspect="1"/>
          </p:cNvPicPr>
          <p:nvPr>
            <p:ph sz="half" idx="2"/>
          </p:nvPr>
        </p:nvPicPr>
        <p:blipFill>
          <a:blip r:embed="rId3"/>
          <a:stretch>
            <a:fillRect/>
          </a:stretch>
        </p:blipFill>
        <p:spPr>
          <a:xfrm>
            <a:off x="7200900" y="575310"/>
            <a:ext cx="3209290" cy="1921510"/>
          </a:xfrm>
          <a:prstGeom prst="rect">
            <a:avLst/>
          </a:prstGeom>
        </p:spPr>
      </p:pic>
      <p:pic>
        <p:nvPicPr>
          <p:cNvPr id="11" name="Picture 10" descr="chocolate wrapper2"/>
          <p:cNvPicPr>
            <a:picLocks noChangeAspect="1"/>
          </p:cNvPicPr>
          <p:nvPr/>
        </p:nvPicPr>
        <p:blipFill>
          <a:blip r:embed="rId4"/>
          <a:stretch>
            <a:fillRect/>
          </a:stretch>
        </p:blipFill>
        <p:spPr>
          <a:xfrm>
            <a:off x="7200900" y="2658745"/>
            <a:ext cx="3209290" cy="383413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anim calcmode="lin" valueType="num">
                                      <p:cBhvr>
                                        <p:cTn id="3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1000"/>
                                        <p:tgtEl>
                                          <p:spTgt spid="3">
                                            <p:txEl>
                                              <p:pRg st="1" end="1"/>
                                            </p:txEl>
                                          </p:spTgt>
                                        </p:tgtEl>
                                      </p:cBhvr>
                                    </p:animEffect>
                                    <p:anim calcmode="lin" valueType="num">
                                      <p:cBhvr>
                                        <p:cTn id="4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1000"/>
                                        <p:tgtEl>
                                          <p:spTgt spid="3">
                                            <p:txEl>
                                              <p:pRg st="2" end="2"/>
                                            </p:txEl>
                                          </p:spTgt>
                                        </p:tgtEl>
                                      </p:cBhvr>
                                    </p:animEffect>
                                    <p:anim calcmode="lin" valueType="num">
                                      <p:cBhvr>
                                        <p:cTn id="4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1000"/>
                                        <p:tgtEl>
                                          <p:spTgt spid="3">
                                            <p:txEl>
                                              <p:pRg st="3" end="3"/>
                                            </p:txEl>
                                          </p:spTgt>
                                        </p:tgtEl>
                                      </p:cBhvr>
                                    </p:animEffect>
                                    <p:anim calcmode="lin" valueType="num">
                                      <p:cBhvr>
                                        <p:cTn id="5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wnload Thank You For Listening Clipart - Powerpoint Presentation  Animation Thank You PNG Image with No Background - PNGkey.com">
            <a:extLst>
              <a:ext uri="{FF2B5EF4-FFF2-40B4-BE49-F238E27FC236}">
                <a16:creationId xmlns:a16="http://schemas.microsoft.com/office/drawing/2014/main" id="{A58BD49F-047F-6985-F8A9-3294250FA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95438" y="204854"/>
            <a:ext cx="10515600" cy="1325563"/>
          </a:xfrm>
        </p:spPr>
        <p:txBody>
          <a:bodyPr/>
          <a:lstStyle/>
          <a:p>
            <a:r>
              <a:rPr lang="en-IN" dirty="0"/>
              <a:t>AGENDA </a:t>
            </a:r>
          </a:p>
        </p:txBody>
      </p:sp>
      <p:pic>
        <p:nvPicPr>
          <p:cNvPr id="2050" name="Picture 2" descr="Connect to Microsoft Azure | Megaport"/>
          <p:cNvPicPr>
            <a:picLocks noChangeAspect="1" noChangeArrowheads="1"/>
          </p:cNvPicPr>
          <p:nvPr/>
        </p:nvPicPr>
        <p:blipFill>
          <a:blip r:embed="rId3"/>
          <a:srcRect/>
          <a:stretch>
            <a:fillRect/>
          </a:stretch>
        </p:blipFill>
        <p:spPr bwMode="auto">
          <a:xfrm>
            <a:off x="6096000" y="363469"/>
            <a:ext cx="6126628" cy="3185846"/>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p:cNvSpPr txBox="1"/>
          <p:nvPr/>
        </p:nvSpPr>
        <p:spPr>
          <a:xfrm>
            <a:off x="382270" y="1530350"/>
            <a:ext cx="8790305" cy="5228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Introduction</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About the Organization</a:t>
            </a:r>
          </a:p>
          <a:p>
            <a:pPr marL="0" indent="0">
              <a:buNone/>
            </a:pP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Hardware and software Requirements</a:t>
            </a:r>
          </a:p>
          <a:p>
            <a:pPr marL="0" indent="0">
              <a:buNone/>
            </a:pP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Technical takeaways </a:t>
            </a:r>
          </a:p>
          <a:p>
            <a:endParaRPr lang="en-US" sz="2000" dirty="0">
              <a:latin typeface="Segoe UI" panose="020B0502040204020203" pitchFamily="34" charset="0"/>
              <a:cs typeface="Segoe UI" panose="020B0502040204020203" pitchFamily="34" charset="0"/>
            </a:endParaRPr>
          </a:p>
          <a:p>
            <a:r>
              <a:rPr lang="en-IN" altLang="en-US" sz="2000" dirty="0">
                <a:latin typeface="Segoe UI" panose="020B0502040204020203" pitchFamily="34" charset="0"/>
                <a:cs typeface="Segoe UI" panose="020B0502040204020203" pitchFamily="34" charset="0"/>
              </a:rPr>
              <a:t>Output Screenshots</a:t>
            </a: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Conclusion</a:t>
            </a:r>
          </a:p>
          <a:p>
            <a:endParaRPr lang="en-US" sz="2000" dirty="0">
              <a:latin typeface="Segoe UI" panose="020B0502040204020203" pitchFamily="34" charset="0"/>
              <a:cs typeface="Segoe UI" panose="020B0502040204020203" pitchFamily="34" charset="0"/>
            </a:endParaRPr>
          </a:p>
          <a:p>
            <a:r>
              <a:rPr lang="en-IN" altLang="en-US" sz="2000" dirty="0">
                <a:latin typeface="Segoe UI" panose="020B0502040204020203" pitchFamily="34" charset="0"/>
                <a:cs typeface="Segoe UI" panose="020B0502040204020203" pitchFamily="34" charset="0"/>
              </a:rPr>
              <a:t>Future Work</a:t>
            </a: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down)">
                                      <p:cBhvr>
                                        <p:cTn id="12" dur="580">
                                          <p:stCondLst>
                                            <p:cond delay="0"/>
                                          </p:stCondLst>
                                        </p:cTn>
                                        <p:tgtEl>
                                          <p:spTgt spid="2050"/>
                                        </p:tgtEl>
                                      </p:cBhvr>
                                    </p:animEffect>
                                    <p:anim calcmode="lin" valueType="num">
                                      <p:cBhvr>
                                        <p:cTn id="13"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50"/>
                                        </p:tgtEl>
                                      </p:cBhvr>
                                      <p:to x="100000" y="60000"/>
                                    </p:animScale>
                                    <p:animScale>
                                      <p:cBhvr>
                                        <p:cTn id="19" dur="166" decel="50000">
                                          <p:stCondLst>
                                            <p:cond delay="676"/>
                                          </p:stCondLst>
                                        </p:cTn>
                                        <p:tgtEl>
                                          <p:spTgt spid="2050"/>
                                        </p:tgtEl>
                                      </p:cBhvr>
                                      <p:to x="100000" y="100000"/>
                                    </p:animScale>
                                    <p:animScale>
                                      <p:cBhvr>
                                        <p:cTn id="20" dur="26">
                                          <p:stCondLst>
                                            <p:cond delay="1312"/>
                                          </p:stCondLst>
                                        </p:cTn>
                                        <p:tgtEl>
                                          <p:spTgt spid="2050"/>
                                        </p:tgtEl>
                                      </p:cBhvr>
                                      <p:to x="100000" y="80000"/>
                                    </p:animScale>
                                    <p:animScale>
                                      <p:cBhvr>
                                        <p:cTn id="21" dur="166" decel="50000">
                                          <p:stCondLst>
                                            <p:cond delay="1338"/>
                                          </p:stCondLst>
                                        </p:cTn>
                                        <p:tgtEl>
                                          <p:spTgt spid="2050"/>
                                        </p:tgtEl>
                                      </p:cBhvr>
                                      <p:to x="100000" y="100000"/>
                                    </p:animScale>
                                    <p:animScale>
                                      <p:cBhvr>
                                        <p:cTn id="22" dur="26">
                                          <p:stCondLst>
                                            <p:cond delay="1642"/>
                                          </p:stCondLst>
                                        </p:cTn>
                                        <p:tgtEl>
                                          <p:spTgt spid="2050"/>
                                        </p:tgtEl>
                                      </p:cBhvr>
                                      <p:to x="100000" y="90000"/>
                                    </p:animScale>
                                    <p:animScale>
                                      <p:cBhvr>
                                        <p:cTn id="23" dur="166" decel="50000">
                                          <p:stCondLst>
                                            <p:cond delay="1668"/>
                                          </p:stCondLst>
                                        </p:cTn>
                                        <p:tgtEl>
                                          <p:spTgt spid="2050"/>
                                        </p:tgtEl>
                                      </p:cBhvr>
                                      <p:to x="100000" y="100000"/>
                                    </p:animScale>
                                    <p:animScale>
                                      <p:cBhvr>
                                        <p:cTn id="24" dur="26">
                                          <p:stCondLst>
                                            <p:cond delay="1808"/>
                                          </p:stCondLst>
                                        </p:cTn>
                                        <p:tgtEl>
                                          <p:spTgt spid="2050"/>
                                        </p:tgtEl>
                                      </p:cBhvr>
                                      <p:to x="100000" y="95000"/>
                                    </p:animScale>
                                    <p:animScale>
                                      <p:cBhvr>
                                        <p:cTn id="25" dur="166" decel="50000">
                                          <p:stCondLst>
                                            <p:cond delay="1834"/>
                                          </p:stCondLst>
                                        </p:cTn>
                                        <p:tgtEl>
                                          <p:spTgt spid="2050"/>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1000"/>
                                        <p:tgtEl>
                                          <p:spTgt spid="12">
                                            <p:txEl>
                                              <p:pRg st="0" end="0"/>
                                            </p:txEl>
                                          </p:spTgt>
                                        </p:tgtEl>
                                      </p:cBhvr>
                                    </p:animEffect>
                                    <p:anim calcmode="lin" valueType="num">
                                      <p:cBhvr>
                                        <p:cTn id="31"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1000"/>
                                        <p:tgtEl>
                                          <p:spTgt spid="12">
                                            <p:txEl>
                                              <p:pRg st="2" end="2"/>
                                            </p:txEl>
                                          </p:spTgt>
                                        </p:tgtEl>
                                      </p:cBhvr>
                                    </p:animEffect>
                                    <p:anim calcmode="lin" valueType="num">
                                      <p:cBhvr>
                                        <p:cTn id="3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1000"/>
                                        <p:tgtEl>
                                          <p:spTgt spid="12">
                                            <p:txEl>
                                              <p:pRg st="4" end="4"/>
                                            </p:txEl>
                                          </p:spTgt>
                                        </p:tgtEl>
                                      </p:cBhvr>
                                    </p:animEffect>
                                    <p:anim calcmode="lin" valueType="num">
                                      <p:cBhvr>
                                        <p:cTn id="45"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2">
                                            <p:txEl>
                                              <p:pRg st="6" end="6"/>
                                            </p:txEl>
                                          </p:spTgt>
                                        </p:tgtEl>
                                        <p:attrNameLst>
                                          <p:attrName>style.visibility</p:attrName>
                                        </p:attrNameLst>
                                      </p:cBhvr>
                                      <p:to>
                                        <p:strVal val="visible"/>
                                      </p:to>
                                    </p:set>
                                    <p:animEffect transition="in" filter="fade">
                                      <p:cBhvr>
                                        <p:cTn id="51" dur="1000"/>
                                        <p:tgtEl>
                                          <p:spTgt spid="12">
                                            <p:txEl>
                                              <p:pRg st="6" end="6"/>
                                            </p:txEl>
                                          </p:spTgt>
                                        </p:tgtEl>
                                      </p:cBhvr>
                                    </p:animEffect>
                                    <p:anim calcmode="lin" valueType="num">
                                      <p:cBhvr>
                                        <p:cTn id="52"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2">
                                            <p:txEl>
                                              <p:pRg st="8" end="8"/>
                                            </p:txEl>
                                          </p:spTgt>
                                        </p:tgtEl>
                                        <p:attrNameLst>
                                          <p:attrName>style.visibility</p:attrName>
                                        </p:attrNameLst>
                                      </p:cBhvr>
                                      <p:to>
                                        <p:strVal val="visible"/>
                                      </p:to>
                                    </p:set>
                                    <p:animEffect transition="in" filter="fade">
                                      <p:cBhvr>
                                        <p:cTn id="58" dur="1000"/>
                                        <p:tgtEl>
                                          <p:spTgt spid="12">
                                            <p:txEl>
                                              <p:pRg st="8" end="8"/>
                                            </p:txEl>
                                          </p:spTgt>
                                        </p:tgtEl>
                                      </p:cBhvr>
                                    </p:animEffect>
                                    <p:anim calcmode="lin" valueType="num">
                                      <p:cBhvr>
                                        <p:cTn id="59"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2">
                                            <p:txEl>
                                              <p:pRg st="10" end="10"/>
                                            </p:txEl>
                                          </p:spTgt>
                                        </p:tgtEl>
                                        <p:attrNameLst>
                                          <p:attrName>style.visibility</p:attrName>
                                        </p:attrNameLst>
                                      </p:cBhvr>
                                      <p:to>
                                        <p:strVal val="visible"/>
                                      </p:to>
                                    </p:set>
                                    <p:animEffect transition="in" filter="fade">
                                      <p:cBhvr>
                                        <p:cTn id="65" dur="1000"/>
                                        <p:tgtEl>
                                          <p:spTgt spid="12">
                                            <p:txEl>
                                              <p:pRg st="10" end="10"/>
                                            </p:txEl>
                                          </p:spTgt>
                                        </p:tgtEl>
                                      </p:cBhvr>
                                    </p:animEffect>
                                    <p:anim calcmode="lin" valueType="num">
                                      <p:cBhvr>
                                        <p:cTn id="66" dur="1000" fill="hold"/>
                                        <p:tgtEl>
                                          <p:spTgt spid="12">
                                            <p:txEl>
                                              <p:pRg st="10" end="10"/>
                                            </p:txEl>
                                          </p:spTgt>
                                        </p:tgtEl>
                                        <p:attrNameLst>
                                          <p:attrName>ppt_x</p:attrName>
                                        </p:attrNameLst>
                                      </p:cBhvr>
                                      <p:tavLst>
                                        <p:tav tm="0">
                                          <p:val>
                                            <p:strVal val="#ppt_x"/>
                                          </p:val>
                                        </p:tav>
                                        <p:tav tm="100000">
                                          <p:val>
                                            <p:strVal val="#ppt_x"/>
                                          </p:val>
                                        </p:tav>
                                      </p:tavLst>
                                    </p:anim>
                                    <p:anim calcmode="lin" valueType="num">
                                      <p:cBhvr>
                                        <p:cTn id="67" dur="1000" fill="hold"/>
                                        <p:tgtEl>
                                          <p:spTgt spid="12">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2">
                                            <p:txEl>
                                              <p:pRg st="12" end="12"/>
                                            </p:txEl>
                                          </p:spTgt>
                                        </p:tgtEl>
                                        <p:attrNameLst>
                                          <p:attrName>style.visibility</p:attrName>
                                        </p:attrNameLst>
                                      </p:cBhvr>
                                      <p:to>
                                        <p:strVal val="visible"/>
                                      </p:to>
                                    </p:set>
                                    <p:animEffect transition="in" filter="fade">
                                      <p:cBhvr>
                                        <p:cTn id="72" dur="1000"/>
                                        <p:tgtEl>
                                          <p:spTgt spid="12">
                                            <p:txEl>
                                              <p:pRg st="12" end="12"/>
                                            </p:txEl>
                                          </p:spTgt>
                                        </p:tgtEl>
                                      </p:cBhvr>
                                    </p:animEffect>
                                    <p:anim calcmode="lin" valueType="num">
                                      <p:cBhvr>
                                        <p:cTn id="73" dur="1000" fill="hold"/>
                                        <p:tgtEl>
                                          <p:spTgt spid="12">
                                            <p:txEl>
                                              <p:pRg st="12" end="12"/>
                                            </p:txEl>
                                          </p:spTgt>
                                        </p:tgtEl>
                                        <p:attrNameLst>
                                          <p:attrName>ppt_x</p:attrName>
                                        </p:attrNameLst>
                                      </p:cBhvr>
                                      <p:tavLst>
                                        <p:tav tm="0">
                                          <p:val>
                                            <p:strVal val="#ppt_x"/>
                                          </p:val>
                                        </p:tav>
                                        <p:tav tm="100000">
                                          <p:val>
                                            <p:strVal val="#ppt_x"/>
                                          </p:val>
                                        </p:tav>
                                      </p:tavLst>
                                    </p:anim>
                                    <p:anim calcmode="lin" valueType="num">
                                      <p:cBhvr>
                                        <p:cTn id="74" dur="1000" fill="hold"/>
                                        <p:tgtEl>
                                          <p:spTgt spid="12">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68" y="81353"/>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Introduction</a:t>
            </a:r>
          </a:p>
        </p:txBody>
      </p:sp>
      <p:pic>
        <p:nvPicPr>
          <p:cNvPr id="4" name="Graphic 3" descr="Blackboard"/>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238821"/>
            <a:ext cx="1097280" cy="1097280"/>
          </a:xfrm>
          <a:prstGeom prst="rect">
            <a:avLst/>
          </a:prstGeom>
        </p:spPr>
      </p:pic>
      <p:sp>
        <p:nvSpPr>
          <p:cNvPr id="6" name="Content Placeholder 5"/>
          <p:cNvSpPr>
            <a:spLocks noGrp="1"/>
          </p:cNvSpPr>
          <p:nvPr>
            <p:ph idx="1"/>
          </p:nvPr>
        </p:nvSpPr>
        <p:spPr>
          <a:xfrm>
            <a:off x="980583" y="1602363"/>
            <a:ext cx="10230833" cy="4439300"/>
          </a:xfrm>
        </p:spPr>
        <p:txBody>
          <a:bodyPr vert="horz" lIns="91440" tIns="45720" rIns="91440" bIns="45720" rtlCol="0" anchor="t">
            <a:normAutofit fontScale="92500" lnSpcReduction="20000"/>
          </a:bodyPr>
          <a:lstStyle/>
          <a:p>
            <a:pPr marL="0" indent="0">
              <a:buNone/>
            </a:pPr>
            <a:r>
              <a:rPr lang="en-US" dirty="0">
                <a:latin typeface="Segoe UI" panose="020B0502040204020203" pitchFamily="34" charset="0"/>
                <a:cs typeface="Segoe UI" panose="020B0502040204020203" pitchFamily="34" charset="0"/>
              </a:rPr>
              <a:t>In day to day life </a:t>
            </a:r>
            <a:r>
              <a:rPr lang="en-IN" altLang="en-US" dirty="0">
                <a:latin typeface="Segoe UI" panose="020B0502040204020203" pitchFamily="34" charset="0"/>
                <a:cs typeface="Segoe UI" panose="020B0502040204020203" pitchFamily="34" charset="0"/>
              </a:rPr>
              <a:t>as the </a:t>
            </a:r>
            <a:r>
              <a:rPr lang="en-US" dirty="0">
                <a:latin typeface="Segoe UI" panose="020B0502040204020203" pitchFamily="34" charset="0"/>
                <a:cs typeface="Segoe UI" panose="020B0502040204020203" pitchFamily="34" charset="0"/>
              </a:rPr>
              <a:t>technology is getting more advanced so the working way of organizations or business is getting more and more enhanced. </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As an intern I am doing the internship in the dom</a:t>
            </a:r>
            <a:r>
              <a:rPr lang="en-IN" altLang="en-US" dirty="0">
                <a:latin typeface="Segoe UI" panose="020B0502040204020203" pitchFamily="34" charset="0"/>
                <a:cs typeface="Segoe UI" panose="020B0502040204020203" pitchFamily="34" charset="0"/>
              </a:rPr>
              <a:t>ain</a:t>
            </a:r>
            <a:r>
              <a:rPr lang="en-US" dirty="0">
                <a:latin typeface="Segoe UI" panose="020B0502040204020203" pitchFamily="34" charset="0"/>
                <a:cs typeface="Segoe UI" panose="020B0502040204020203" pitchFamily="34" charset="0"/>
              </a:rPr>
              <a:t> of Cloud Computing where the data is stored </a:t>
            </a:r>
            <a:r>
              <a:rPr lang="en-IN" altLang="en-US" dirty="0">
                <a:latin typeface="Segoe UI" panose="020B0502040204020203" pitchFamily="34" charset="0"/>
                <a:cs typeface="Segoe UI" panose="020B0502040204020203" pitchFamily="34" charset="0"/>
              </a:rPr>
              <a:t>in or </a:t>
            </a:r>
            <a:r>
              <a:rPr lang="en-US" dirty="0">
                <a:latin typeface="Segoe UI" panose="020B0502040204020203" pitchFamily="34" charset="0"/>
                <a:cs typeface="Segoe UI" panose="020B0502040204020203" pitchFamily="34" charset="0"/>
              </a:rPr>
              <a:t>over cloud and making use of it.</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In the cloud </a:t>
            </a:r>
            <a:r>
              <a:rPr lang="en-IN" altLang="en-US" dirty="0">
                <a:latin typeface="Segoe UI" panose="020B0502040204020203" pitchFamily="34" charset="0"/>
                <a:cs typeface="Segoe UI" panose="020B0502040204020203" pitchFamily="34" charset="0"/>
              </a:rPr>
              <a:t>we </a:t>
            </a:r>
            <a:r>
              <a:rPr lang="en-US" dirty="0">
                <a:latin typeface="Segoe UI" panose="020B0502040204020203" pitchFamily="34" charset="0"/>
                <a:cs typeface="Segoe UI" panose="020B0502040204020203" pitchFamily="34" charset="0"/>
              </a:rPr>
              <a:t>were working on the </a:t>
            </a:r>
            <a:r>
              <a:rPr lang="en-IN" altLang="en-US" dirty="0">
                <a:latin typeface="Segoe UI" panose="020B0502040204020203" pitchFamily="34" charset="0"/>
                <a:cs typeface="Segoe UI" panose="020B0502040204020203" pitchFamily="34" charset="0"/>
              </a:rPr>
              <a:t>Technology called</a:t>
            </a:r>
            <a:r>
              <a:rPr lang="en-US" dirty="0">
                <a:latin typeface="Segoe UI" panose="020B0502040204020203" pitchFamily="34" charset="0"/>
                <a:cs typeface="Segoe UI" panose="020B0502040204020203" pitchFamily="34" charset="0"/>
              </a:rPr>
              <a:t> Microsoft Azure</a:t>
            </a:r>
            <a:r>
              <a:rPr lang="en-IN" altLang="en-US" dirty="0">
                <a:latin typeface="Segoe UI" panose="020B0502040204020203" pitchFamily="34" charset="0"/>
                <a:cs typeface="Segoe UI" panose="020B0502040204020203" pitchFamily="34" charset="0"/>
              </a:rPr>
              <a:t> under cloud domain </a:t>
            </a:r>
            <a:r>
              <a:rPr lang="en-US" dirty="0">
                <a:latin typeface="Segoe UI" panose="020B0502040204020203" pitchFamily="34" charset="0"/>
                <a:cs typeface="Segoe UI" panose="020B0502040204020203" pitchFamily="34" charset="0"/>
              </a:rPr>
              <a:t>in which the receipts are been converted to text form(json)  where we are training the models by giving few sample inputs</a:t>
            </a:r>
            <a:r>
              <a:rPr lang="en-IN" altLang="en-US" dirty="0">
                <a:latin typeface="Segoe UI" panose="020B0502040204020203" pitchFamily="34" charset="0"/>
                <a:cs typeface="Segoe UI" panose="020B0502040204020203" pitchFamily="34" charset="0"/>
              </a:rPr>
              <a:t> like in the form of Documents</a:t>
            </a:r>
            <a:r>
              <a:rPr lang="en-US" dirty="0">
                <a:latin typeface="Segoe UI" panose="020B0502040204020203" pitchFamily="34" charset="0"/>
                <a:cs typeface="Segoe UI" panose="020B0502040204020203" pitchFamily="34" charset="0"/>
              </a:rPr>
              <a:t>(which includes logo inspection)</a:t>
            </a:r>
            <a:r>
              <a:rPr lang="en-IN" altLang="en-US" dirty="0">
                <a:latin typeface="Segoe UI" panose="020B0502040204020203" pitchFamily="34" charset="0"/>
                <a:cs typeface="Segoe UI" panose="020B0502040204020203" pitchFamily="34" charset="0"/>
              </a:rPr>
              <a:t>.</a:t>
            </a:r>
          </a:p>
        </p:txBody>
      </p:sp>
      <p:pic>
        <p:nvPicPr>
          <p:cNvPr id="8" name="Graphic 7"/>
          <p:cNvPicPr>
            <a:picLocks noGrp="1" noRot="1" noChangeAspect="1" noMove="1" noResize="1" noEditPoints="1" noAdjustHandles="1" noChangeArrowheads="1" noChangeShapeType="1" noCrop="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anim calcmode="lin" valueType="num">
                                      <p:cBhvr>
                                        <p:cTn id="1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1000"/>
                                        <p:tgtEl>
                                          <p:spTgt spid="6">
                                            <p:txEl>
                                              <p:pRg st="1" end="1"/>
                                            </p:txEl>
                                          </p:spTgt>
                                        </p:tgtEl>
                                      </p:cBhvr>
                                    </p:animEffect>
                                    <p:anim calcmode="lin" valueType="num">
                                      <p:cBhvr>
                                        <p:cTn id="2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1000"/>
                                        <p:tgtEl>
                                          <p:spTgt spid="6">
                                            <p:txEl>
                                              <p:pRg st="3" end="3"/>
                                            </p:txEl>
                                          </p:spTgt>
                                        </p:tgtEl>
                                      </p:cBhvr>
                                    </p:animEffect>
                                    <p:anim calcmode="lin" valueType="num">
                                      <p:cBhvr>
                                        <p:cTn id="3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48852" y="229897"/>
            <a:ext cx="7247022" cy="951198"/>
          </a:xfrm>
        </p:spPr>
        <p:txBody>
          <a:bodyPr anchor="ctr">
            <a:normAutofit/>
          </a:bodyPr>
          <a:lstStyle/>
          <a:p>
            <a:r>
              <a:rPr lang="en-US" dirty="0">
                <a:latin typeface="Franklin Gothic Book" panose="020B0503020102020204" pitchFamily="34" charset="0"/>
                <a:cs typeface="Segoe UI" panose="020B0502040204020203" pitchFamily="34" charset="0"/>
              </a:rPr>
              <a:t>About the Organization</a:t>
            </a:r>
            <a:r>
              <a:rPr lang="en-IN" altLang="en-US" dirty="0">
                <a:latin typeface="Franklin Gothic Book" panose="020B0503020102020204" pitchFamily="34" charset="0"/>
                <a:cs typeface="Segoe UI" panose="020B0502040204020203" pitchFamily="34" charset="0"/>
              </a:rPr>
              <a:t> </a:t>
            </a:r>
          </a:p>
        </p:txBody>
      </p:sp>
      <p:pic>
        <p:nvPicPr>
          <p:cNvPr id="5" name="Graphic 4" descr="Open Boo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566" y="156856"/>
            <a:ext cx="1097280" cy="1097280"/>
          </a:xfrm>
          <a:prstGeom prst="rect">
            <a:avLst/>
          </a:prstGeom>
        </p:spPr>
      </p:pic>
      <p:sp>
        <p:nvSpPr>
          <p:cNvPr id="3" name="Content Placeholder 2"/>
          <p:cNvSpPr>
            <a:spLocks noGrp="1"/>
          </p:cNvSpPr>
          <p:nvPr>
            <p:ph idx="1"/>
          </p:nvPr>
        </p:nvSpPr>
        <p:spPr>
          <a:xfrm>
            <a:off x="616818" y="1376413"/>
            <a:ext cx="11249940" cy="5225327"/>
          </a:xfrm>
        </p:spPr>
        <p:txBody>
          <a:bodyPr vert="horz" lIns="91440" tIns="45720" rIns="91440" bIns="45720" rtlCol="0" anchor="t">
            <a:normAutofit/>
          </a:bodyPr>
          <a:lstStyle/>
          <a:p>
            <a:pPr marL="0" indent="0">
              <a:buNone/>
            </a:pPr>
            <a:r>
              <a:rPr lang="en-US" sz="2000" b="1" dirty="0">
                <a:latin typeface="Google Sans"/>
                <a:cs typeface="Segoe UI" panose="020B0502040204020203" pitchFamily="34" charset="0"/>
              </a:rPr>
              <a:t>Name of the Company </a:t>
            </a:r>
            <a:r>
              <a:rPr lang="en-US" sz="2000" b="1" dirty="0">
                <a:latin typeface="Segoe UI" panose="020B0502040204020203" pitchFamily="34" charset="0"/>
                <a:cs typeface="Segoe UI" panose="020B0502040204020203" pitchFamily="34" charset="0"/>
              </a:rPr>
              <a:t>:-</a:t>
            </a:r>
            <a:r>
              <a:rPr lang="en-US" sz="2000" dirty="0">
                <a:latin typeface="Segoe UI" panose="020B0502040204020203" pitchFamily="34" charset="0"/>
                <a:cs typeface="Segoe UI" panose="020B0502040204020203" pitchFamily="34" charset="0"/>
              </a:rPr>
              <a:t> </a:t>
            </a:r>
            <a:r>
              <a:rPr lang="en-IN" sz="2000" b="0" i="0" dirty="0">
                <a:effectLst/>
                <a:latin typeface="Google Sans"/>
              </a:rPr>
              <a:t>Rapsol Technologies Pvt. Ltd</a:t>
            </a:r>
          </a:p>
          <a:p>
            <a:pPr marL="0" indent="0">
              <a:buNone/>
            </a:pPr>
            <a:endParaRPr lang="en-IN" sz="2000" dirty="0">
              <a:latin typeface="Google Sans"/>
              <a:cs typeface="Segoe UI" panose="020B0502040204020203" pitchFamily="34" charset="0"/>
            </a:endParaRPr>
          </a:p>
          <a:p>
            <a:pPr marL="0" indent="0">
              <a:buNone/>
            </a:pPr>
            <a:r>
              <a:rPr lang="en-IN" sz="2000" b="1" dirty="0">
                <a:latin typeface="Google Sans"/>
                <a:cs typeface="Segoe UI" panose="020B0502040204020203" pitchFamily="34" charset="0"/>
              </a:rPr>
              <a:t>Position</a:t>
            </a:r>
            <a:r>
              <a:rPr lang="en-IN" sz="2000" dirty="0">
                <a:latin typeface="Google Sans"/>
                <a:cs typeface="Segoe UI" panose="020B0502040204020203" pitchFamily="34" charset="0"/>
              </a:rPr>
              <a:t> </a:t>
            </a:r>
            <a:r>
              <a:rPr lang="en-IN" sz="2000" b="1" dirty="0">
                <a:latin typeface="Google Sans"/>
                <a:cs typeface="Segoe UI" panose="020B0502040204020203" pitchFamily="34" charset="0"/>
              </a:rPr>
              <a:t>:-</a:t>
            </a:r>
            <a:r>
              <a:rPr lang="en-IN" sz="2000" dirty="0">
                <a:latin typeface="Google Sans"/>
                <a:cs typeface="Segoe UI" panose="020B0502040204020203" pitchFamily="34" charset="0"/>
              </a:rPr>
              <a:t> Intern in Microsoft Cloud Azure</a:t>
            </a:r>
          </a:p>
          <a:p>
            <a:pPr marL="0" indent="0">
              <a:buNone/>
            </a:pPr>
            <a:endParaRPr lang="en-IN" sz="2000" b="1" dirty="0">
              <a:latin typeface="Google Sans"/>
              <a:cs typeface="Segoe UI" panose="020B0502040204020203" pitchFamily="34" charset="0"/>
            </a:endParaRPr>
          </a:p>
          <a:p>
            <a:pPr marL="0" indent="0">
              <a:buNone/>
            </a:pPr>
            <a:r>
              <a:rPr lang="en-IN" sz="2000" b="1" dirty="0">
                <a:latin typeface="Google Sans"/>
                <a:cs typeface="Segoe UI" panose="020B0502040204020203" pitchFamily="34" charset="0"/>
              </a:rPr>
              <a:t>Description about Organization :-</a:t>
            </a:r>
            <a:r>
              <a:rPr lang="en-US" sz="1400" b="1" dirty="0">
                <a:latin typeface="-apple-system"/>
                <a:cs typeface="Segoe UI" panose="020B0502040204020203" pitchFamily="34" charset="0"/>
              </a:rPr>
              <a:t> </a:t>
            </a:r>
            <a:r>
              <a:rPr lang="en-US" sz="2000" dirty="0">
                <a:effectLst/>
                <a:latin typeface="Google Sans"/>
              </a:rPr>
              <a:t>From Web design to elevation design, constructing websites to constructing buildings, we are a team of highly passionate professionals dedicated to deliver excellence, As our expertise is in multiple domains we even train both students and professionals in almost all the technologies. we are currently working on a application which helps the organizations in managing their day to day activities. We do trainings web design and development, react, java, python along with its frameworks , Mechanical, automobiles, aerospace, civil, architecture etc. We even provide career guidance for the students who are in confusion, Of course we are the best Training institute in Bangalore and also the best Website development company in Bangalore. As we also have another firm which is in to construction of buildings with the name KNS Contracts, so we can construct your dream homes too.</a:t>
            </a:r>
            <a:br>
              <a:rPr lang="en-US" sz="1400" dirty="0"/>
            </a:br>
            <a:endParaRPr lang="en-IN" sz="2000" b="1" dirty="0">
              <a:latin typeface="Google Sans"/>
              <a:cs typeface="Segoe UI" panose="020B0502040204020203" pitchFamily="34" charset="0"/>
            </a:endParaRPr>
          </a:p>
          <a:p>
            <a:pPr marL="0" indent="0">
              <a:lnSpc>
                <a:spcPct val="170000"/>
              </a:lnSpc>
              <a:buNone/>
            </a:pPr>
            <a:endParaRPr lang="en-IN" sz="2000" dirty="0">
              <a:latin typeface="Google Sans"/>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p:txBody>
      </p:sp>
      <p:pic>
        <p:nvPicPr>
          <p:cNvPr id="9" name="Graphic 8"/>
          <p:cNvPicPr>
            <a:picLocks noGrp="1" noRot="1" noChangeAspect="1" noMove="1" noResize="1" noEditPoints="1" noAdjustHandles="1" noChangeArrowheads="1" noChangeShapeType="1" noCrop="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3724" y="379680"/>
            <a:ext cx="10028722" cy="1469965"/>
          </a:xfrm>
        </p:spPr>
        <p:txBody>
          <a:bodyPr anchor="ctr">
            <a:normAutofit/>
          </a:bodyPr>
          <a:lstStyle/>
          <a:p>
            <a:r>
              <a:rPr lang="en-US" dirty="0">
                <a:latin typeface="Franklin Gothic Book" panose="020B0503020102020204" pitchFamily="34" charset="0"/>
                <a:cs typeface="Segoe UI" panose="020B0502040204020203" pitchFamily="34" charset="0"/>
              </a:rPr>
              <a:t>Hardware and Software Requirements</a:t>
            </a:r>
            <a:r>
              <a:rPr lang="en-IN" altLang="en-US" dirty="0">
                <a:latin typeface="Franklin Gothic Book" panose="020B0503020102020204" pitchFamily="34" charset="0"/>
                <a:cs typeface="Segoe UI" panose="020B0502040204020203" pitchFamily="34" charset="0"/>
              </a:rPr>
              <a:t> :</a:t>
            </a:r>
            <a:br>
              <a:rPr lang="en-US" dirty="0">
                <a:latin typeface="Franklin Gothic Book" panose="020B0503020102020204" pitchFamily="34" charset="0"/>
                <a:cs typeface="Segoe UI" panose="020B0502040204020203" pitchFamily="34" charset="0"/>
              </a:rPr>
            </a:br>
            <a:endParaRPr lang="en-US" dirty="0">
              <a:latin typeface="Franklin Gothic Book" panose="020B0503020102020204" pitchFamily="34" charset="0"/>
              <a:cs typeface="Segoe UI" panose="020B0502040204020203" pitchFamily="34" charset="0"/>
            </a:endParaRPr>
          </a:p>
        </p:txBody>
      </p:sp>
      <p:pic>
        <p:nvPicPr>
          <p:cNvPr id="4" name="Content Placeholder 4" descr="Scales of Justic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132" y="350804"/>
            <a:ext cx="1097280" cy="1097280"/>
          </a:xfrm>
          <a:prstGeom prst="rect">
            <a:avLst/>
          </a:prstGeom>
        </p:spPr>
      </p:pic>
      <p:sp>
        <p:nvSpPr>
          <p:cNvPr id="3" name="Content Placeholder 2"/>
          <p:cNvSpPr>
            <a:spLocks noGrp="1"/>
          </p:cNvSpPr>
          <p:nvPr>
            <p:ph idx="1"/>
          </p:nvPr>
        </p:nvSpPr>
        <p:spPr>
          <a:xfrm>
            <a:off x="439554" y="1740254"/>
            <a:ext cx="5406902" cy="1688746"/>
          </a:xfrm>
        </p:spPr>
        <p:txBody>
          <a:bodyPr vert="horz" lIns="91440" tIns="45720" rIns="91440" bIns="45720" rtlCol="0" anchor="t">
            <a:noAutofit/>
          </a:bodyPr>
          <a:lstStyle/>
          <a:p>
            <a:pPr marL="0" indent="0">
              <a:lnSpc>
                <a:spcPct val="107000"/>
              </a:lnSpc>
              <a:spcAft>
                <a:spcPts val="800"/>
              </a:spcAft>
              <a:buNone/>
            </a:pPr>
            <a:r>
              <a:rPr lang="en-IN" sz="1900" b="1" dirty="0">
                <a:effectLst/>
                <a:latin typeface="Calibri" panose="020F0502020204030204" pitchFamily="34" charset="0"/>
                <a:ea typeface="Calibri" panose="020F0502020204030204" pitchFamily="34" charset="0"/>
                <a:cs typeface="Times New Roman" panose="02020603050405020304" pitchFamily="18" charset="0"/>
              </a:rPr>
              <a:t>Hardware requirements</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900" dirty="0">
                <a:effectLst/>
                <a:latin typeface="Calibri" panose="020F0502020204030204" pitchFamily="34" charset="0"/>
                <a:ea typeface="Calibri" panose="020F0502020204030204" pitchFamily="34" charset="0"/>
                <a:cs typeface="Times New Roman" panose="02020603050405020304" pitchFamily="18" charset="0"/>
              </a:rPr>
              <a:t>RAM 4GB</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900" dirty="0">
                <a:effectLst/>
                <a:latin typeface="Calibri" panose="020F0502020204030204" pitchFamily="34" charset="0"/>
                <a:ea typeface="Calibri" panose="020F0502020204030204" pitchFamily="34" charset="0"/>
                <a:cs typeface="Times New Roman" panose="02020603050405020304" pitchFamily="18" charset="0"/>
              </a:rPr>
              <a:t>i3 processor</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900" dirty="0">
                <a:effectLst/>
                <a:latin typeface="Calibri" panose="020F0502020204030204" pitchFamily="34" charset="0"/>
                <a:ea typeface="Calibri" panose="020F0502020204030204" pitchFamily="34" charset="0"/>
                <a:cs typeface="Times New Roman" panose="02020603050405020304" pitchFamily="18" charset="0"/>
              </a:rPr>
              <a:t>and stable internet connection </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900" b="1" dirty="0">
                <a:effectLst/>
                <a:latin typeface="Calibri" panose="020F0502020204030204" pitchFamily="34" charset="0"/>
                <a:ea typeface="Calibri" panose="020F0502020204030204" pitchFamily="34" charset="0"/>
                <a:cs typeface="Times New Roman" panose="02020603050405020304" pitchFamily="18" charset="0"/>
              </a:rPr>
              <a:t>programming languages used </a:t>
            </a:r>
            <a:br>
              <a:rPr lang="en-IN" sz="1900" b="1" dirty="0">
                <a:effectLst/>
                <a:latin typeface="Calibri" panose="020F0502020204030204" pitchFamily="34" charset="0"/>
                <a:ea typeface="Calibri" panose="020F0502020204030204" pitchFamily="34" charset="0"/>
                <a:cs typeface="Times New Roman" panose="02020603050405020304" pitchFamily="18" charset="0"/>
              </a:rPr>
            </a:br>
            <a:r>
              <a:rPr lang="en-IN" sz="1900" dirty="0">
                <a:effectLst/>
                <a:latin typeface="Calibri" panose="020F0502020204030204" pitchFamily="34" charset="0"/>
                <a:ea typeface="Calibri" panose="020F0502020204030204" pitchFamily="34" charset="0"/>
                <a:cs typeface="Times New Roman" panose="02020603050405020304" pitchFamily="18" charset="0"/>
              </a:rPr>
              <a:t>python </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900" b="1" dirty="0">
                <a:effectLst/>
                <a:latin typeface="Calibri" panose="020F0502020204030204" pitchFamily="34" charset="0"/>
                <a:ea typeface="Calibri" panose="020F0502020204030204" pitchFamily="34" charset="0"/>
                <a:cs typeface="Times New Roman" panose="02020603050405020304" pitchFamily="18" charset="0"/>
              </a:rPr>
              <a:t>Operating System</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900" dirty="0">
                <a:effectLst/>
                <a:latin typeface="Calibri" panose="020F0502020204030204" pitchFamily="34" charset="0"/>
                <a:ea typeface="Calibri" panose="020F0502020204030204" pitchFamily="34" charset="0"/>
                <a:cs typeface="Times New Roman" panose="02020603050405020304" pitchFamily="18" charset="0"/>
              </a:rPr>
              <a:t>Window/Linux</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endParaRPr lang="en-US" sz="1900" dirty="0">
              <a:latin typeface="Segoe UI" panose="020B0502040204020203" pitchFamily="34" charset="0"/>
              <a:cs typeface="Segoe UI" panose="020B0502040204020203" pitchFamily="34" charset="0"/>
            </a:endParaRPr>
          </a:p>
        </p:txBody>
      </p:sp>
      <p:pic>
        <p:nvPicPr>
          <p:cNvPr id="8" name="Content Placeholder 4"/>
          <p:cNvPicPr>
            <a:picLocks noGrp="1" noRot="1" noChangeAspect="1" noMove="1" noResize="1" noEditPoints="1" noAdjustHandles="1" noChangeArrowheads="1" noChangeShapeType="1" noCrop="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7" name="TextBox 6"/>
          <p:cNvSpPr txBox="1"/>
          <p:nvPr/>
        </p:nvSpPr>
        <p:spPr>
          <a:xfrm>
            <a:off x="4291264" y="1411679"/>
            <a:ext cx="6097604" cy="2469515"/>
          </a:xfrm>
          <a:prstGeom prst="rect">
            <a:avLst/>
          </a:prstGeom>
          <a:noFill/>
        </p:spPr>
        <p:txBody>
          <a:bodyPr wrap="square">
            <a:spAutoFit/>
          </a:bodyPr>
          <a:lstStyle/>
          <a:p>
            <a:pPr>
              <a:lnSpc>
                <a:spcPct val="107000"/>
              </a:lnSpc>
              <a:spcAft>
                <a:spcPts val="800"/>
              </a:spcAft>
            </a:pP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900" b="1" dirty="0">
                <a:effectLst/>
                <a:latin typeface="Calibri" panose="020F0502020204030204" pitchFamily="34" charset="0"/>
                <a:ea typeface="Calibri" panose="020F0502020204030204" pitchFamily="34" charset="0"/>
                <a:cs typeface="Times New Roman" panose="02020603050405020304" pitchFamily="18" charset="0"/>
              </a:rPr>
              <a:t>Software requirements</a:t>
            </a:r>
            <a:br>
              <a:rPr lang="en-IN" sz="19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Microsoft azure (as cloud provider),</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Azure Form recognizer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Azure Form recognizer  studio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Storage accounts</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Visual studio code </a:t>
            </a:r>
            <a:endParaRPr lang="en-IN"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31571" y="267698"/>
            <a:ext cx="8936967" cy="1097280"/>
          </a:xfrm>
        </p:spPr>
        <p:txBody>
          <a:bodyPr anchor="ctr">
            <a:normAutofit/>
          </a:bodyPr>
          <a:lstStyle/>
          <a:p>
            <a:r>
              <a:rPr lang="en-US" dirty="0">
                <a:latin typeface="Franklin Gothic Book" panose="020B0503020102020204" pitchFamily="34" charset="0"/>
                <a:cs typeface="Segoe UI" panose="020B0502040204020203" pitchFamily="34" charset="0"/>
              </a:rPr>
              <a:t>Technical Takeaways</a:t>
            </a:r>
            <a:r>
              <a:rPr lang="en-IN" altLang="en-US" dirty="0">
                <a:latin typeface="Franklin Gothic Book" panose="020B0503020102020204" pitchFamily="34" charset="0"/>
                <a:cs typeface="Segoe UI" panose="020B0502040204020203" pitchFamily="34" charset="0"/>
              </a:rPr>
              <a:t> :</a:t>
            </a:r>
          </a:p>
        </p:txBody>
      </p:sp>
      <p:pic>
        <p:nvPicPr>
          <p:cNvPr id="4" name="Graphic 3" descr="Books on Shelf"/>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238821"/>
            <a:ext cx="1097280" cy="1097280"/>
          </a:xfrm>
          <a:prstGeom prst="rect">
            <a:avLst/>
          </a:prstGeom>
        </p:spPr>
      </p:pic>
      <p:sp>
        <p:nvSpPr>
          <p:cNvPr id="3" name="Content Placeholder 2"/>
          <p:cNvSpPr>
            <a:spLocks noGrp="1"/>
          </p:cNvSpPr>
          <p:nvPr>
            <p:ph idx="1"/>
          </p:nvPr>
        </p:nvSpPr>
        <p:spPr>
          <a:xfrm>
            <a:off x="1422522" y="1491916"/>
            <a:ext cx="9442383" cy="4819255"/>
          </a:xfrm>
        </p:spPr>
        <p:txBody>
          <a:bodyPr vert="horz" lIns="91440" tIns="45720" rIns="91440" bIns="45720" rtlCol="0" anchor="t">
            <a:normAutofit/>
          </a:bodyPr>
          <a:lstStyle/>
          <a:p>
            <a:r>
              <a:rPr lang="en-IN" sz="2500" dirty="0">
                <a:effectLst/>
                <a:latin typeface="Calibri" panose="020F0502020204030204" pitchFamily="34" charset="0"/>
                <a:ea typeface="Calibri" panose="020F0502020204030204" pitchFamily="34" charset="0"/>
                <a:cs typeface="Times New Roman" panose="02020603050405020304" pitchFamily="18" charset="0"/>
              </a:rPr>
              <a:t>exposure to cloud.</a:t>
            </a:r>
          </a:p>
          <a:p>
            <a:r>
              <a:rPr lang="en-IN" sz="2500" dirty="0">
                <a:effectLst/>
                <a:latin typeface="Calibri" panose="020F0502020204030204" pitchFamily="34" charset="0"/>
                <a:ea typeface="Calibri" panose="020F0502020204030204" pitchFamily="34" charset="0"/>
                <a:cs typeface="Times New Roman" panose="02020603050405020304" pitchFamily="18" charset="0"/>
              </a:rPr>
              <a:t>hands on experience with Azure Applied AI services such as Form recognizer and storage account (blob storage) .</a:t>
            </a:r>
          </a:p>
          <a:p>
            <a:r>
              <a:rPr lang="en-IN" sz="2500" dirty="0">
                <a:effectLst/>
                <a:latin typeface="Calibri" panose="020F0502020204030204" pitchFamily="34" charset="0"/>
                <a:ea typeface="Calibri" panose="020F0502020204030204" pitchFamily="34" charset="0"/>
                <a:cs typeface="Times New Roman" panose="02020603050405020304" pitchFamily="18" charset="0"/>
              </a:rPr>
              <a:t>working with real time use cases with python. </a:t>
            </a:r>
          </a:p>
          <a:p>
            <a:r>
              <a:rPr lang="en-IN" sz="2500" dirty="0">
                <a:effectLst/>
                <a:latin typeface="Calibri" panose="020F0502020204030204" pitchFamily="34" charset="0"/>
                <a:ea typeface="Calibri" panose="020F0502020204030204" pitchFamily="34" charset="0"/>
                <a:cs typeface="Times New Roman" panose="02020603050405020304" pitchFamily="18" charset="0"/>
              </a:rPr>
              <a:t>understanding of consuming rest </a:t>
            </a:r>
            <a:r>
              <a:rPr lang="en-IN" sz="2500" dirty="0">
                <a:latin typeface="Calibri" panose="020F0502020204030204" pitchFamily="34" charset="0"/>
                <a:ea typeface="Calibri" panose="020F0502020204030204" pitchFamily="34" charset="0"/>
                <a:cs typeface="Times New Roman" panose="02020603050405020304" pitchFamily="18" charset="0"/>
              </a:rPr>
              <a:t>API.</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500" dirty="0">
                <a:latin typeface="Calibri" panose="020F0502020204030204" pitchFamily="34" charset="0"/>
                <a:cs typeface="Times New Roman" panose="02020603050405020304" pitchFamily="18" charset="0"/>
              </a:rPr>
              <a:t>Extracting the data from the documents.</a:t>
            </a:r>
          </a:p>
          <a:p>
            <a:r>
              <a:rPr lang="en-IN" sz="2500" dirty="0">
                <a:latin typeface="Calibri" panose="020F0502020204030204" pitchFamily="34" charset="0"/>
                <a:cs typeface="Times New Roman" panose="02020603050405020304" pitchFamily="18" charset="0"/>
              </a:rPr>
              <a:t>Working with real time use cases of data extraction.</a:t>
            </a:r>
          </a:p>
          <a:p>
            <a:pPr marL="0" indent="0">
              <a:buNone/>
            </a:pPr>
            <a:r>
              <a:rPr lang="en-IN" sz="2500" dirty="0">
                <a:latin typeface="Calibri" panose="020F0502020204030204" pitchFamily="34" charset="0"/>
                <a:cs typeface="Times New Roman" panose="02020603050405020304" pitchFamily="18" charset="0"/>
              </a:rPr>
              <a:t> </a:t>
            </a:r>
            <a:endParaRPr lang="en-US" sz="2500" dirty="0">
              <a:latin typeface="Segoe UI" panose="020B0502040204020203" pitchFamily="34" charset="0"/>
              <a:cs typeface="Segoe UI" panose="020B0502040204020203" pitchFamily="34" charset="0"/>
            </a:endParaRPr>
          </a:p>
        </p:txBody>
      </p:sp>
      <p:pic>
        <p:nvPicPr>
          <p:cNvPr id="8" name="Graphic 7"/>
          <p:cNvPicPr>
            <a:picLocks noGrp="1" noRot="1" noChangeAspect="1" noMove="1" noResize="1" noEditPoints="1" noAdjustHandles="1" noChangeArrowheads="1" noChangeShapeType="1" noCrop="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1000"/>
                                        <p:tgtEl>
                                          <p:spTgt spid="3">
                                            <p:txEl>
                                              <p:pRg st="2" end="2"/>
                                            </p:txEl>
                                          </p:spTgt>
                                        </p:tgtEl>
                                      </p:cBhvr>
                                    </p:animEffect>
                                    <p:anim calcmode="lin" valueType="num">
                                      <p:cBhvr>
                                        <p:cTn id="3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1000"/>
                                        <p:tgtEl>
                                          <p:spTgt spid="3">
                                            <p:txEl>
                                              <p:pRg st="3" end="3"/>
                                            </p:txEl>
                                          </p:spTgt>
                                        </p:tgtEl>
                                      </p:cBhvr>
                                    </p:animEffect>
                                    <p:anim calcmode="lin" valueType="num">
                                      <p:cBhvr>
                                        <p:cTn id="4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1000"/>
                                        <p:tgtEl>
                                          <p:spTgt spid="3">
                                            <p:txEl>
                                              <p:pRg st="4" end="4"/>
                                            </p:txEl>
                                          </p:spTgt>
                                        </p:tgtEl>
                                      </p:cBhvr>
                                    </p:animEffect>
                                    <p:anim calcmode="lin" valueType="num">
                                      <p:cBhvr>
                                        <p:cTn id="4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fade">
                                      <p:cBhvr>
                                        <p:cTn id="55" dur="1000"/>
                                        <p:tgtEl>
                                          <p:spTgt spid="3">
                                            <p:txEl>
                                              <p:pRg st="5" end="5"/>
                                            </p:txEl>
                                          </p:spTgt>
                                        </p:tgtEl>
                                      </p:cBhvr>
                                    </p:animEffect>
                                    <p:anim calcmode="lin" valueType="num">
                                      <p:cBhvr>
                                        <p:cTn id="5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1000"/>
                                        <p:tgtEl>
                                          <p:spTgt spid="3">
                                            <p:txEl>
                                              <p:pRg st="6" end="6"/>
                                            </p:txEl>
                                          </p:spTgt>
                                        </p:tgtEl>
                                      </p:cBhvr>
                                    </p:animEffect>
                                    <p:anim calcmode="lin" valueType="num">
                                      <p:cBhvr>
                                        <p:cTn id="6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57215" y="193337"/>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C</a:t>
            </a:r>
            <a:r>
              <a:rPr lang="en-IN" altLang="en-US" dirty="0">
                <a:latin typeface="Franklin Gothic Book" panose="020B0503020102020204" pitchFamily="34" charset="0"/>
                <a:cs typeface="Segoe UI" panose="020B0502040204020203" pitchFamily="34" charset="0"/>
              </a:rPr>
              <a:t>onclusion :</a:t>
            </a:r>
          </a:p>
        </p:txBody>
      </p:sp>
      <p:pic>
        <p:nvPicPr>
          <p:cNvPr id="4" name="Graphic 3" descr="Cha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069" y="379680"/>
            <a:ext cx="1097280" cy="1097280"/>
          </a:xfrm>
          <a:prstGeom prst="rect">
            <a:avLst/>
          </a:prstGeom>
        </p:spPr>
      </p:pic>
      <p:sp>
        <p:nvSpPr>
          <p:cNvPr id="3" name="Content Placeholder 2"/>
          <p:cNvSpPr>
            <a:spLocks noGrp="1"/>
          </p:cNvSpPr>
          <p:nvPr>
            <p:ph idx="1"/>
          </p:nvPr>
        </p:nvSpPr>
        <p:spPr>
          <a:xfrm>
            <a:off x="2134447" y="1476960"/>
            <a:ext cx="9421484" cy="4875714"/>
          </a:xfrm>
        </p:spPr>
        <p:txBody>
          <a:bodyPr vert="horz" lIns="91440" tIns="45720" rIns="91440" bIns="45720" rtlCol="0" anchor="t">
            <a:normAutofit/>
          </a:bodyPr>
          <a:lstStyle/>
          <a:p>
            <a:pPr marL="0" indent="0">
              <a:buNone/>
            </a:pPr>
            <a:r>
              <a:rPr lang="en-US" sz="2000" dirty="0">
                <a:latin typeface="Franklin Gothic Book" panose="020B0503020102020204" pitchFamily="34" charset="0"/>
              </a:rPr>
              <a:t>This internship has been an excellent and rewarding experience. I can conclude that there have been a lot I have learnt from my work </a:t>
            </a:r>
            <a:r>
              <a:rPr lang="en-US" sz="2000" dirty="0" err="1">
                <a:latin typeface="Franklin Gothic Book" panose="020B0503020102020204" pitchFamily="34" charset="0"/>
              </a:rPr>
              <a:t>Rapsol</a:t>
            </a:r>
            <a:r>
              <a:rPr lang="en-US" sz="2000" dirty="0">
                <a:latin typeface="Franklin Gothic Book" panose="020B0503020102020204" pitchFamily="34" charset="0"/>
              </a:rPr>
              <a:t> Technologies. Needless to say , the technical aspects of the work I have done are not flawless and could be improved </a:t>
            </a:r>
            <a:r>
              <a:rPr lang="en-IN" altLang="en-US" sz="2000" dirty="0">
                <a:latin typeface="Franklin Gothic Book" panose="020B0503020102020204" pitchFamily="34" charset="0"/>
              </a:rPr>
              <a:t>in </a:t>
            </a:r>
            <a:r>
              <a:rPr lang="en-US" sz="2000" dirty="0">
                <a:latin typeface="Franklin Gothic Book" panose="020B0503020102020204" pitchFamily="34" charset="0"/>
              </a:rPr>
              <a:t>provided enough time. In this work we have learnt how to extract data from the documents in an easy way. By storing the similar documents as sample documents we can extract the lakhs of documents which are similar to sample documents. Form recognizer is used to recognize the form samples and mark each field as text, logo etc. so we can extract lakhs of documents data in a simple way. We can do this process in two ways. </a:t>
            </a:r>
          </a:p>
          <a:p>
            <a:pPr marL="0" indent="0">
              <a:buNone/>
            </a:pPr>
            <a:r>
              <a:rPr lang="en-US" sz="2000" dirty="0">
                <a:latin typeface="Franklin Gothic Book" panose="020B0503020102020204" pitchFamily="34" charset="0"/>
              </a:rPr>
              <a:t>1) we can do this process by using azure tools and form recognizer tools.</a:t>
            </a:r>
          </a:p>
          <a:p>
            <a:pPr marL="0" indent="0">
              <a:buNone/>
            </a:pPr>
            <a:r>
              <a:rPr lang="en-US" sz="2000" dirty="0">
                <a:latin typeface="Franklin Gothic Book" panose="020B0503020102020204" pitchFamily="34" charset="0"/>
              </a:rPr>
              <a:t>2) We can also do this process by developing the code. In future we can extract all the types of data from the documents. And we can upload any type of languages to recognize and extract data.    </a:t>
            </a:r>
          </a:p>
        </p:txBody>
      </p:sp>
      <p:pic>
        <p:nvPicPr>
          <p:cNvPr id="8" name="Graphic 7"/>
          <p:cNvPicPr>
            <a:picLocks noGrp="1" noRot="1" noChangeAspect="1" noMove="1" noResize="1" noEditPoints="1" noAdjustHandles="1" noChangeArrowheads="1" noChangeShapeType="1" noCrop="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236"/>
          </a:xfrm>
        </p:spPr>
        <p:txBody>
          <a:bodyPr>
            <a:normAutofit fontScale="90000"/>
          </a:bodyPr>
          <a:lstStyle/>
          <a:p>
            <a:r>
              <a:rPr lang="en-US" b="1" dirty="0"/>
              <a:t>	Outputs:</a:t>
            </a:r>
          </a:p>
        </p:txBody>
      </p:sp>
      <p:pic>
        <p:nvPicPr>
          <p:cNvPr id="4" name="image20.jpeg"/>
          <p:cNvPicPr>
            <a:picLocks noGrp="1" noChangeAspect="1"/>
          </p:cNvPicPr>
          <p:nvPr>
            <p:ph idx="1"/>
          </p:nvPr>
        </p:nvPicPr>
        <p:blipFill>
          <a:blip r:embed="rId2" cstate="print"/>
          <a:stretch>
            <a:fillRect/>
          </a:stretch>
        </p:blipFill>
        <p:spPr>
          <a:xfrm>
            <a:off x="1698545" y="1231900"/>
            <a:ext cx="8794910" cy="462556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25507029"/>
              </p:ext>
            </p:extLst>
          </p:nvPr>
        </p:nvGraphicFramePr>
        <p:xfrm>
          <a:off x="3631095" y="5857461"/>
          <a:ext cx="4929809" cy="1005840"/>
        </p:xfrm>
        <a:graphic>
          <a:graphicData uri="http://schemas.openxmlformats.org/drawingml/2006/table">
            <a:tbl>
              <a:tblPr/>
              <a:tblGrid>
                <a:gridCol w="4929809">
                  <a:extLst>
                    <a:ext uri="{9D8B030D-6E8A-4147-A177-3AD203B41FA5}">
                      <a16:colId xmlns:a16="http://schemas.microsoft.com/office/drawing/2014/main" val="20000"/>
                    </a:ext>
                  </a:extLst>
                </a:gridCol>
              </a:tblGrid>
              <a:tr h="198438">
                <a:tc>
                  <a:txBody>
                    <a:bodyPr/>
                    <a:lstStyle/>
                    <a:p>
                      <a:r>
                        <a:rPr lang="en-US" sz="1800" b="1" kern="1200" dirty="0">
                          <a:solidFill>
                            <a:schemeClr val="tx1"/>
                          </a:solidFill>
                          <a:effectLst/>
                          <a:latin typeface="+mn-lt"/>
                          <a:ea typeface="+mn-ea"/>
                          <a:cs typeface="+mn-cs"/>
                        </a:rPr>
                        <a:t>                  </a:t>
                      </a:r>
                    </a:p>
                    <a:p>
                      <a:r>
                        <a:rPr lang="en-US" sz="1800" b="1" kern="1200" dirty="0">
                          <a:solidFill>
                            <a:schemeClr val="tx1"/>
                          </a:solidFill>
                          <a:effectLst/>
                          <a:latin typeface="+mn-lt"/>
                          <a:ea typeface="+mn-ea"/>
                          <a:cs typeface="+mn-cs"/>
                        </a:rPr>
                        <a:t>                MAIN OUTPUT – 01</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8438">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20</TotalTime>
  <Words>1909</Words>
  <Application>Microsoft Office PowerPoint</Application>
  <PresentationFormat>Widescreen</PresentationFormat>
  <Paragraphs>133</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Calibri</vt:lpstr>
      <vt:lpstr>Calibri Light</vt:lpstr>
      <vt:lpstr>Franklin Gothic Book</vt:lpstr>
      <vt:lpstr>Google Sans</vt:lpstr>
      <vt:lpstr>Segoe UI</vt:lpstr>
      <vt:lpstr>Times New Roman</vt:lpstr>
      <vt:lpstr>Office Theme</vt:lpstr>
      <vt:lpstr>INTERNSHIP REVIEW(20CSE83A) Academic Year (2021-22)  Computer vision beyond OCR </vt:lpstr>
      <vt:lpstr>Computer vision beyond OCR</vt:lpstr>
      <vt:lpstr>AGENDA </vt:lpstr>
      <vt:lpstr>Introduction</vt:lpstr>
      <vt:lpstr>About the Organization </vt:lpstr>
      <vt:lpstr>Hardware and Software Requirements : </vt:lpstr>
      <vt:lpstr>Technical Takeaways :</vt:lpstr>
      <vt:lpstr>Conclusion :</vt:lpstr>
      <vt:lpstr> 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Future work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extraction  using FR studio</dc:title>
  <dc:creator>lakshmi keerthi balugari</dc:creator>
  <cp:lastModifiedBy>lakshmi keerthi balugari</cp:lastModifiedBy>
  <cp:revision>39</cp:revision>
  <dcterms:created xsi:type="dcterms:W3CDTF">2022-05-25T20:26:00Z</dcterms:created>
  <dcterms:modified xsi:type="dcterms:W3CDTF">2022-06-27T19:32:04Z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0F52383D4AEF41CAA7C8FEA5F0EE481D</vt:lpwstr>
  </property>
  <property fmtid="{D5CDD505-2E9C-101B-9397-08002B2CF9AE}" pid="3" name="KSOProductBuildVer">
    <vt:lpwstr>1033-11.2.0.11156</vt:lpwstr>
  </property>
</Properties>
</file>